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xml" ContentType="application/vnd.openxmlformats-officedocument.presentationml.tags+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5.xml" ContentType="application/vnd.openxmlformats-officedocument.presentationml.notesSlide+xml"/>
  <Override PartName="/ppt/tags/tag89.xml" ContentType="application/vnd.openxmlformats-officedocument.presentationml.tags+xml"/>
  <Override PartName="/ppt/notesSlides/notesSlide6.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7.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8.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notesSlides/notesSlide9.xml" ContentType="application/vnd.openxmlformats-officedocument.presentationml.notesSlide+xml"/>
  <Override PartName="/ppt/tags/tag116.xml" ContentType="application/vnd.openxmlformats-officedocument.presentationml.tags+xml"/>
  <Override PartName="/ppt/notesSlides/notesSlide10.xml" ContentType="application/vnd.openxmlformats-officedocument.presentationml.notesSlide+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notesSlides/notesSlide11.xml" ContentType="application/vnd.openxmlformats-officedocument.presentationml.notesSlide+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12.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tags/tag173.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7"/>
  </p:notesMasterIdLst>
  <p:sldIdLst>
    <p:sldId id="260" r:id="rId2"/>
    <p:sldId id="606" r:id="rId3"/>
    <p:sldId id="622" r:id="rId4"/>
    <p:sldId id="623" r:id="rId5"/>
    <p:sldId id="625" r:id="rId6"/>
    <p:sldId id="607" r:id="rId7"/>
    <p:sldId id="608" r:id="rId8"/>
    <p:sldId id="626" r:id="rId9"/>
    <p:sldId id="633" r:id="rId10"/>
    <p:sldId id="631" r:id="rId11"/>
    <p:sldId id="627" r:id="rId12"/>
    <p:sldId id="635" r:id="rId13"/>
    <p:sldId id="636" r:id="rId14"/>
    <p:sldId id="637" r:id="rId15"/>
    <p:sldId id="638" r:id="rId16"/>
    <p:sldId id="639" r:id="rId17"/>
    <p:sldId id="640" r:id="rId18"/>
    <p:sldId id="641" r:id="rId19"/>
    <p:sldId id="642" r:id="rId20"/>
    <p:sldId id="643" r:id="rId21"/>
    <p:sldId id="666" r:id="rId22"/>
    <p:sldId id="644" r:id="rId23"/>
    <p:sldId id="646" r:id="rId24"/>
    <p:sldId id="613" r:id="rId25"/>
    <p:sldId id="645" r:id="rId26"/>
    <p:sldId id="614" r:id="rId27"/>
    <p:sldId id="615" r:id="rId28"/>
    <p:sldId id="616" r:id="rId29"/>
    <p:sldId id="617" r:id="rId30"/>
    <p:sldId id="618" r:id="rId31"/>
    <p:sldId id="619" r:id="rId32"/>
    <p:sldId id="647" r:id="rId33"/>
    <p:sldId id="648" r:id="rId34"/>
    <p:sldId id="649" r:id="rId35"/>
    <p:sldId id="650" r:id="rId36"/>
    <p:sldId id="651" r:id="rId37"/>
    <p:sldId id="652" r:id="rId38"/>
    <p:sldId id="653" r:id="rId39"/>
    <p:sldId id="654" r:id="rId40"/>
    <p:sldId id="655" r:id="rId41"/>
    <p:sldId id="656" r:id="rId42"/>
    <p:sldId id="620" r:id="rId43"/>
    <p:sldId id="658" r:id="rId44"/>
    <p:sldId id="609" r:id="rId45"/>
    <p:sldId id="662" r:id="rId46"/>
    <p:sldId id="659" r:id="rId47"/>
    <p:sldId id="663" r:id="rId48"/>
    <p:sldId id="660" r:id="rId49"/>
    <p:sldId id="661" r:id="rId50"/>
    <p:sldId id="664" r:id="rId51"/>
    <p:sldId id="621" r:id="rId52"/>
    <p:sldId id="585" r:id="rId53"/>
    <p:sldId id="667" r:id="rId54"/>
    <p:sldId id="668" r:id="rId55"/>
    <p:sldId id="657" r:id="rId56"/>
  </p:sldIdLst>
  <p:sldSz cx="9144000" cy="5143500" type="screen16x9"/>
  <p:notesSz cx="6858000" cy="9144000"/>
  <p:embeddedFontLst>
    <p:embeddedFont>
      <p:font typeface="Cambria Math" panose="02040503050406030204" pitchFamily="18" charset="0"/>
      <p:regular r:id="rId58"/>
    </p:embeddedFont>
    <p:embeddedFont>
      <p:font typeface="Lexend Light" panose="020B0604020202020204" charset="0"/>
      <p:regular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68C6A57-E668-4B09-824D-0D39C17C4872}">
          <p14:sldIdLst>
            <p14:sldId id="260"/>
          </p14:sldIdLst>
        </p14:section>
        <p14:section name="Outline" id="{56F23302-E894-4A42-9704-9DEF0A96E905}">
          <p14:sldIdLst>
            <p14:sldId id="606"/>
          </p14:sldIdLst>
        </p14:section>
        <p14:section name="SNN Intro" id="{89C2FC98-A3AB-4477-ACD9-11D6A6C5CC33}">
          <p14:sldIdLst>
            <p14:sldId id="622"/>
            <p14:sldId id="623"/>
            <p14:sldId id="625"/>
            <p14:sldId id="607"/>
            <p14:sldId id="608"/>
          </p14:sldIdLst>
        </p14:section>
        <p14:section name="LIF Neuron" id="{4177F288-0BB3-4A95-B4AB-8049BA0D24ED}">
          <p14:sldIdLst>
            <p14:sldId id="626"/>
            <p14:sldId id="633"/>
            <p14:sldId id="631"/>
            <p14:sldId id="627"/>
            <p14:sldId id="635"/>
            <p14:sldId id="636"/>
            <p14:sldId id="637"/>
            <p14:sldId id="638"/>
            <p14:sldId id="639"/>
            <p14:sldId id="640"/>
            <p14:sldId id="641"/>
            <p14:sldId id="642"/>
            <p14:sldId id="643"/>
            <p14:sldId id="666"/>
          </p14:sldIdLst>
        </p14:section>
        <p14:section name="Training with STDP" id="{F67D9EA6-59F6-4801-B521-17DDD7C6C2A3}">
          <p14:sldIdLst>
            <p14:sldId id="644"/>
            <p14:sldId id="646"/>
            <p14:sldId id="613"/>
            <p14:sldId id="645"/>
            <p14:sldId id="614"/>
            <p14:sldId id="615"/>
            <p14:sldId id="616"/>
            <p14:sldId id="617"/>
            <p14:sldId id="618"/>
            <p14:sldId id="619"/>
            <p14:sldId id="647"/>
            <p14:sldId id="648"/>
            <p14:sldId id="649"/>
            <p14:sldId id="650"/>
            <p14:sldId id="651"/>
            <p14:sldId id="652"/>
            <p14:sldId id="653"/>
            <p14:sldId id="654"/>
            <p14:sldId id="655"/>
            <p14:sldId id="656"/>
            <p14:sldId id="620"/>
          </p14:sldIdLst>
        </p14:section>
        <p14:section name="Experiments" id="{1EECE0AF-5422-4FBA-9F87-D3BED2451CDD}">
          <p14:sldIdLst>
            <p14:sldId id="658"/>
            <p14:sldId id="609"/>
            <p14:sldId id="662"/>
            <p14:sldId id="659"/>
            <p14:sldId id="663"/>
            <p14:sldId id="660"/>
            <p14:sldId id="661"/>
            <p14:sldId id="664"/>
            <p14:sldId id="621"/>
            <p14:sldId id="585"/>
            <p14:sldId id="667"/>
            <p14:sldId id="668"/>
            <p14:sldId id="657"/>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18382D3-D517-E66E-3FDC-5BEFBB63C94C}" name="Gianmarco Lattaruolo" initials="GL" userId="1313fc6a67110194"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0014"/>
    <a:srgbClr val="D8D8D8"/>
    <a:srgbClr val="F2F2F2"/>
    <a:srgbClr val="FF5024"/>
    <a:srgbClr val="9B0010"/>
    <a:srgbClr val="C00000"/>
    <a:srgbClr val="A20202"/>
    <a:srgbClr val="00B0F0"/>
    <a:srgbClr val="C55A11"/>
    <a:srgbClr val="F9AB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015" autoAdjust="0"/>
  </p:normalViewPr>
  <p:slideViewPr>
    <p:cSldViewPr snapToGrid="0">
      <p:cViewPr varScale="1">
        <p:scale>
          <a:sx n="128" d="100"/>
          <a:sy n="128" d="100"/>
        </p:scale>
        <p:origin x="294" y="126"/>
      </p:cViewPr>
      <p:guideLst>
        <p:guide orient="horz" pos="1620"/>
        <p:guide pos="2880"/>
      </p:guideLst>
    </p:cSldViewPr>
  </p:slideViewPr>
  <p:outlineViewPr>
    <p:cViewPr>
      <p:scale>
        <a:sx n="33" d="100"/>
        <a:sy n="33" d="100"/>
      </p:scale>
      <p:origin x="0" y="-2688"/>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g"/><Relationship Id="rId1" Type="http://schemas.openxmlformats.org/officeDocument/2006/relationships/image" Target="../media/image1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g"/><Relationship Id="rId1"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2FD760-6477-4C3A-8C35-2BD880A721A6}" type="doc">
      <dgm:prSet loTypeId="urn:microsoft.com/office/officeart/2005/8/layout/pyramid1" loCatId="pyramid" qsTypeId="urn:microsoft.com/office/officeart/2005/8/quickstyle/simple1" qsCatId="simple" csTypeId="urn:microsoft.com/office/officeart/2005/8/colors/accent1_2" csCatId="accent1" phldr="1"/>
      <dgm:spPr/>
      <dgm:t>
        <a:bodyPr/>
        <a:lstStyle/>
        <a:p>
          <a:endParaRPr lang="en-GB"/>
        </a:p>
      </dgm:t>
    </dgm:pt>
    <dgm:pt modelId="{772026C2-97D6-41A6-A99A-87E94C30D5E1}">
      <dgm:prSet custT="1"/>
      <dgm:spPr>
        <a:gradFill rotWithShape="0">
          <a:gsLst>
            <a:gs pos="0">
              <a:schemeClr val="accent1">
                <a:lumMod val="5000"/>
                <a:lumOff val="95000"/>
              </a:schemeClr>
            </a:gs>
            <a:gs pos="55000">
              <a:srgbClr val="A71D30"/>
            </a:gs>
            <a:gs pos="34000">
              <a:srgbClr val="AB2638"/>
            </a:gs>
            <a:gs pos="69000">
              <a:srgbClr val="9B0014"/>
            </a:gs>
          </a:gsLst>
          <a:lin ang="5400000" scaled="1"/>
        </a:gradFill>
        <a:effectLst>
          <a:outerShdw dist="38100" dir="8100000" algn="tr" rotWithShape="0">
            <a:prstClr val="black">
              <a:alpha val="40000"/>
            </a:prstClr>
          </a:outerShdw>
          <a:softEdge rad="25400"/>
        </a:effectLst>
      </dgm:spPr>
      <dgm:t>
        <a:bodyPr/>
        <a:lstStyle/>
        <a:p>
          <a:endParaRPr lang="it-IT" sz="2000" b="0" i="0" dirty="0">
            <a:ln>
              <a:noFill/>
            </a:ln>
            <a:solidFill>
              <a:schemeClr val="bg1"/>
            </a:solidFill>
            <a:latin typeface="Lexend Light" pitchFamily="2" charset="0"/>
          </a:endParaRPr>
        </a:p>
        <a:p>
          <a:r>
            <a:rPr lang="it-IT" sz="2000" b="0" i="0" dirty="0">
              <a:ln>
                <a:noFill/>
              </a:ln>
              <a:solidFill>
                <a:schemeClr val="bg1"/>
              </a:solidFill>
              <a:latin typeface="Lexend Light" pitchFamily="2" charset="0"/>
            </a:rPr>
            <a:t>SNN </a:t>
          </a:r>
        </a:p>
        <a:p>
          <a:r>
            <a:rPr lang="en-GB" sz="2000" dirty="0">
              <a:ln>
                <a:noFill/>
              </a:ln>
              <a:solidFill>
                <a:schemeClr val="bg1"/>
              </a:solidFill>
              <a:latin typeface="Lexend Light" pitchFamily="2" charset="0"/>
            </a:rPr>
            <a:t>Intro</a:t>
          </a:r>
        </a:p>
      </dgm:t>
    </dgm:pt>
    <dgm:pt modelId="{388134EE-AE72-40EB-88F8-3BA2DE8796BA}" type="parTrans" cxnId="{5B81EDC5-D94A-4724-85AB-B45BA83ADDFA}">
      <dgm:prSet/>
      <dgm:spPr/>
      <dgm:t>
        <a:bodyPr/>
        <a:lstStyle/>
        <a:p>
          <a:endParaRPr lang="en-GB">
            <a:ln>
              <a:noFill/>
            </a:ln>
          </a:endParaRPr>
        </a:p>
      </dgm:t>
    </dgm:pt>
    <dgm:pt modelId="{19E5053D-F01B-466C-B04F-55DFE907FA2A}" type="sibTrans" cxnId="{5B81EDC5-D94A-4724-85AB-B45BA83ADDFA}">
      <dgm:prSet/>
      <dgm:spPr/>
      <dgm:t>
        <a:bodyPr/>
        <a:lstStyle/>
        <a:p>
          <a:endParaRPr lang="en-GB">
            <a:ln>
              <a:noFill/>
            </a:ln>
          </a:endParaRPr>
        </a:p>
      </dgm:t>
    </dgm:pt>
    <dgm:pt modelId="{A69C152F-0BE8-41EA-A786-CDFC18887241}">
      <dgm:prSet/>
      <dgm:spPr>
        <a:ln>
          <a:solidFill>
            <a:schemeClr val="accent1">
              <a:hueOff val="0"/>
              <a:satOff val="0"/>
              <a:lumOff val="0"/>
              <a:alpha val="32000"/>
            </a:schemeClr>
          </a:solidFill>
          <a:prstDash val="sysDot"/>
          <a:miter lim="800000"/>
        </a:ln>
      </dgm:spPr>
      <dgm:t>
        <a:bodyPr/>
        <a:lstStyle/>
        <a:p>
          <a:r>
            <a:rPr lang="en-US" noProof="0" dirty="0">
              <a:ln>
                <a:noFill/>
              </a:ln>
              <a:latin typeface="Lexend Light" pitchFamily="2" charset="0"/>
              <a:cs typeface="Times New Roman" panose="02020603050405020304" pitchFamily="18" charset="0"/>
            </a:rPr>
            <a:t>Motivation</a:t>
          </a:r>
        </a:p>
      </dgm:t>
    </dgm:pt>
    <dgm:pt modelId="{18BB6173-35FC-4455-BDF1-89995211E462}" type="parTrans" cxnId="{81E6B100-DA2D-49F8-BAA2-78B7BDE7CEBA}">
      <dgm:prSet/>
      <dgm:spPr/>
      <dgm:t>
        <a:bodyPr/>
        <a:lstStyle/>
        <a:p>
          <a:endParaRPr lang="en-GB">
            <a:ln>
              <a:noFill/>
            </a:ln>
          </a:endParaRPr>
        </a:p>
      </dgm:t>
    </dgm:pt>
    <dgm:pt modelId="{FF6A7F88-98EA-40A8-BC01-968D060EC729}" type="sibTrans" cxnId="{81E6B100-DA2D-49F8-BAA2-78B7BDE7CEBA}">
      <dgm:prSet/>
      <dgm:spPr/>
      <dgm:t>
        <a:bodyPr/>
        <a:lstStyle/>
        <a:p>
          <a:endParaRPr lang="en-GB">
            <a:ln>
              <a:noFill/>
            </a:ln>
          </a:endParaRPr>
        </a:p>
      </dgm:t>
    </dgm:pt>
    <dgm:pt modelId="{8CF257F0-C2D4-41A9-B93E-DB13C48981F6}">
      <dgm:prSet custT="1"/>
      <dgm:spPr>
        <a:gradFill rotWithShape="0">
          <a:gsLst>
            <a:gs pos="0">
              <a:schemeClr val="accent1">
                <a:lumMod val="5000"/>
                <a:lumOff val="95000"/>
              </a:schemeClr>
            </a:gs>
            <a:gs pos="55000">
              <a:srgbClr val="A71D30"/>
            </a:gs>
            <a:gs pos="34000">
              <a:srgbClr val="AB2638"/>
            </a:gs>
            <a:gs pos="69000">
              <a:srgbClr val="9B0014"/>
            </a:gs>
          </a:gsLst>
          <a:lin ang="5400000" scaled="1"/>
        </a:gradFill>
        <a:effectLst>
          <a:outerShdw dist="38100" dir="8100000" algn="tr" rotWithShape="0">
            <a:prstClr val="black">
              <a:alpha val="40000"/>
            </a:prstClr>
          </a:outerShdw>
          <a:softEdge rad="25400"/>
        </a:effectLst>
      </dgm:spPr>
      <dgm:t>
        <a:bodyPr/>
        <a:lstStyle/>
        <a:p>
          <a:r>
            <a:rPr lang="it-IT" sz="2000" b="0" i="0" dirty="0">
              <a:ln>
                <a:noFill/>
              </a:ln>
              <a:solidFill>
                <a:schemeClr val="bg1"/>
              </a:solidFill>
              <a:latin typeface="Lexend Light" pitchFamily="2" charset="0"/>
            </a:rPr>
            <a:t>Leaky Integrate-</a:t>
          </a:r>
        </a:p>
        <a:p>
          <a:r>
            <a:rPr lang="en-GB" sz="2000" dirty="0">
              <a:ln>
                <a:noFill/>
              </a:ln>
              <a:solidFill>
                <a:schemeClr val="bg1"/>
              </a:solidFill>
              <a:latin typeface="Lexend Light" pitchFamily="2" charset="0"/>
            </a:rPr>
            <a:t>and-Fire Neuron (LIF)</a:t>
          </a:r>
        </a:p>
      </dgm:t>
    </dgm:pt>
    <dgm:pt modelId="{E238CAA2-767F-4E7A-82A4-D0C52D1DEC85}" type="parTrans" cxnId="{6E68741B-45B5-4176-9BB5-F1125B7BAB0B}">
      <dgm:prSet/>
      <dgm:spPr/>
      <dgm:t>
        <a:bodyPr/>
        <a:lstStyle/>
        <a:p>
          <a:endParaRPr lang="en-GB">
            <a:ln>
              <a:noFill/>
            </a:ln>
          </a:endParaRPr>
        </a:p>
      </dgm:t>
    </dgm:pt>
    <dgm:pt modelId="{CA9B9B9A-40F5-4A3B-B785-85D00E03FFC6}" type="sibTrans" cxnId="{6E68741B-45B5-4176-9BB5-F1125B7BAB0B}">
      <dgm:prSet/>
      <dgm:spPr/>
      <dgm:t>
        <a:bodyPr/>
        <a:lstStyle/>
        <a:p>
          <a:endParaRPr lang="en-GB">
            <a:ln>
              <a:noFill/>
            </a:ln>
          </a:endParaRPr>
        </a:p>
      </dgm:t>
    </dgm:pt>
    <dgm:pt modelId="{36AEB15A-7F4E-4F27-9AEC-429FD9A76ECE}">
      <dgm:prSet custT="1"/>
      <dgm:spPr>
        <a:ln>
          <a:solidFill>
            <a:schemeClr val="accent1">
              <a:hueOff val="0"/>
              <a:satOff val="0"/>
              <a:lumOff val="0"/>
              <a:alpha val="32000"/>
            </a:schemeClr>
          </a:solidFill>
          <a:prstDash val="sysDot"/>
          <a:miter lim="800000"/>
        </a:ln>
      </dgm:spPr>
      <dgm:t>
        <a:bodyPr/>
        <a:lstStyle/>
        <a:p>
          <a:pPr marL="228600" lvl="1" indent="-228600" algn="l" defTabSz="1022350">
            <a:lnSpc>
              <a:spcPct val="90000"/>
            </a:lnSpc>
            <a:spcBef>
              <a:spcPct val="0"/>
            </a:spcBef>
            <a:spcAft>
              <a:spcPct val="15000"/>
            </a:spcAft>
            <a:buChar char="•"/>
          </a:pPr>
          <a:r>
            <a:rPr lang="en-GB" sz="2300" b="0" i="0" kern="1200" dirty="0">
              <a:ln>
                <a:noFill/>
              </a:ln>
              <a:solidFill>
                <a:srgbClr val="000000">
                  <a:hueOff val="0"/>
                  <a:satOff val="0"/>
                  <a:lumOff val="0"/>
                  <a:alphaOff val="0"/>
                </a:srgbClr>
              </a:solidFill>
              <a:latin typeface="Lexend Light" pitchFamily="2" charset="0"/>
              <a:ea typeface="+mn-ea"/>
              <a:cs typeface="Times New Roman" panose="02020603050405020304" pitchFamily="18" charset="0"/>
            </a:rPr>
            <a:t>LIF Derivation</a:t>
          </a:r>
        </a:p>
      </dgm:t>
    </dgm:pt>
    <dgm:pt modelId="{6F825BED-0DFF-42C0-82DF-C318D3D2268A}" type="parTrans" cxnId="{9E6C8614-E6AC-4BDD-A0F6-3790CD1C4822}">
      <dgm:prSet/>
      <dgm:spPr/>
      <dgm:t>
        <a:bodyPr/>
        <a:lstStyle/>
        <a:p>
          <a:endParaRPr lang="en-GB">
            <a:ln>
              <a:noFill/>
            </a:ln>
          </a:endParaRPr>
        </a:p>
      </dgm:t>
    </dgm:pt>
    <dgm:pt modelId="{695173EA-FF72-4830-A28A-30943CB48EC2}" type="sibTrans" cxnId="{9E6C8614-E6AC-4BDD-A0F6-3790CD1C4822}">
      <dgm:prSet/>
      <dgm:spPr/>
      <dgm:t>
        <a:bodyPr/>
        <a:lstStyle/>
        <a:p>
          <a:endParaRPr lang="en-GB">
            <a:ln>
              <a:noFill/>
            </a:ln>
          </a:endParaRPr>
        </a:p>
      </dgm:t>
    </dgm:pt>
    <dgm:pt modelId="{B93F46B8-90F5-40E6-B158-54DCDD30835A}">
      <dgm:prSet custT="1"/>
      <dgm:spPr>
        <a:gradFill rotWithShape="0">
          <a:gsLst>
            <a:gs pos="0">
              <a:schemeClr val="accent1">
                <a:lumMod val="5000"/>
                <a:lumOff val="95000"/>
              </a:schemeClr>
            </a:gs>
            <a:gs pos="55000">
              <a:srgbClr val="A71D30"/>
            </a:gs>
            <a:gs pos="34000">
              <a:srgbClr val="AB2638"/>
            </a:gs>
            <a:gs pos="69000">
              <a:srgbClr val="9B0014"/>
            </a:gs>
          </a:gsLst>
          <a:lin ang="5400000" scaled="1"/>
        </a:gradFill>
        <a:effectLst>
          <a:outerShdw dist="38100" dir="8100000" algn="tr" rotWithShape="0">
            <a:prstClr val="black">
              <a:alpha val="40000"/>
            </a:prstClr>
          </a:outerShdw>
          <a:softEdge rad="25400"/>
        </a:effectLst>
      </dgm:spPr>
      <dgm:t>
        <a:bodyPr/>
        <a:lstStyle/>
        <a:p>
          <a:r>
            <a:rPr lang="it-IT" sz="2000" b="0" i="0" dirty="0">
              <a:ln>
                <a:noFill/>
              </a:ln>
              <a:solidFill>
                <a:schemeClr val="bg1"/>
              </a:solidFill>
              <a:latin typeface="Lexend Light" pitchFamily="2" charset="0"/>
            </a:rPr>
            <a:t>Spike Timing-</a:t>
          </a:r>
          <a:r>
            <a:rPr lang="it-IT" sz="2000" b="0" i="0" dirty="0" err="1">
              <a:ln>
                <a:noFill/>
              </a:ln>
              <a:solidFill>
                <a:schemeClr val="bg1"/>
              </a:solidFill>
              <a:latin typeface="Lexend Light" pitchFamily="2" charset="0"/>
            </a:rPr>
            <a:t>Dependent</a:t>
          </a:r>
          <a:r>
            <a:rPr lang="it-IT" sz="2000" b="0" i="0" dirty="0">
              <a:ln>
                <a:noFill/>
              </a:ln>
              <a:solidFill>
                <a:schemeClr val="bg1"/>
              </a:solidFill>
              <a:latin typeface="Lexend Light" pitchFamily="2" charset="0"/>
            </a:rPr>
            <a:t> </a:t>
          </a:r>
          <a:r>
            <a:rPr lang="it-IT" sz="2000" b="0" i="0" dirty="0" err="1">
              <a:ln>
                <a:noFill/>
              </a:ln>
              <a:solidFill>
                <a:schemeClr val="bg1"/>
              </a:solidFill>
              <a:latin typeface="Lexend Light" pitchFamily="2" charset="0"/>
            </a:rPr>
            <a:t>Plasticity</a:t>
          </a:r>
          <a:r>
            <a:rPr lang="it-IT" sz="2000" b="0" i="0" dirty="0">
              <a:ln>
                <a:noFill/>
              </a:ln>
              <a:solidFill>
                <a:schemeClr val="bg1"/>
              </a:solidFill>
              <a:latin typeface="Lexend Light" pitchFamily="2" charset="0"/>
            </a:rPr>
            <a:t> (STDP)</a:t>
          </a:r>
          <a:endParaRPr lang="en-GB" sz="2000" dirty="0">
            <a:ln>
              <a:noFill/>
            </a:ln>
            <a:solidFill>
              <a:schemeClr val="bg1"/>
            </a:solidFill>
            <a:latin typeface="Lexend Light" pitchFamily="2" charset="0"/>
          </a:endParaRPr>
        </a:p>
      </dgm:t>
    </dgm:pt>
    <dgm:pt modelId="{D1A8DAD0-DCED-4521-B749-5A16219214F5}" type="parTrans" cxnId="{BBBBDE74-C6F8-43CD-9AB3-000A73223998}">
      <dgm:prSet/>
      <dgm:spPr/>
      <dgm:t>
        <a:bodyPr/>
        <a:lstStyle/>
        <a:p>
          <a:endParaRPr lang="en-GB">
            <a:ln>
              <a:noFill/>
            </a:ln>
          </a:endParaRPr>
        </a:p>
      </dgm:t>
    </dgm:pt>
    <dgm:pt modelId="{F40957C8-9828-4707-B40B-63122C53DFD7}" type="sibTrans" cxnId="{BBBBDE74-C6F8-43CD-9AB3-000A73223998}">
      <dgm:prSet/>
      <dgm:spPr/>
      <dgm:t>
        <a:bodyPr/>
        <a:lstStyle/>
        <a:p>
          <a:endParaRPr lang="en-GB">
            <a:ln>
              <a:noFill/>
            </a:ln>
          </a:endParaRPr>
        </a:p>
      </dgm:t>
    </dgm:pt>
    <dgm:pt modelId="{99469B2A-E448-4186-83A4-BA1AA1FED8A5}">
      <dgm:prSet/>
      <dgm:spPr>
        <a:ln>
          <a:solidFill>
            <a:schemeClr val="accent1">
              <a:hueOff val="0"/>
              <a:satOff val="0"/>
              <a:lumOff val="0"/>
              <a:alpha val="32000"/>
            </a:schemeClr>
          </a:solidFill>
          <a:prstDash val="sysDot"/>
          <a:miter lim="800000"/>
        </a:ln>
      </dgm:spPr>
      <dgm:t>
        <a:bodyPr/>
        <a:lstStyle/>
        <a:p>
          <a:r>
            <a:rPr lang="it-IT" b="0" i="0" dirty="0">
              <a:ln>
                <a:noFill/>
              </a:ln>
              <a:latin typeface="Lexend Light" pitchFamily="2" charset="0"/>
            </a:rPr>
            <a:t>STDP </a:t>
          </a:r>
          <a:r>
            <a:rPr lang="en-US" b="0" i="0" noProof="0" dirty="0">
              <a:ln>
                <a:noFill/>
              </a:ln>
              <a:latin typeface="Lexend Light" pitchFamily="2" charset="0"/>
            </a:rPr>
            <a:t>Derivation</a:t>
          </a:r>
          <a:endParaRPr lang="en-US" noProof="0" dirty="0">
            <a:ln>
              <a:noFill/>
            </a:ln>
            <a:latin typeface="Lexend Light" pitchFamily="2" charset="0"/>
          </a:endParaRPr>
        </a:p>
      </dgm:t>
    </dgm:pt>
    <dgm:pt modelId="{9311DD69-EF39-4FBB-BF74-7E74398C298F}" type="parTrans" cxnId="{00D6221F-75D4-4C17-A51F-3E4B2A55D0E8}">
      <dgm:prSet/>
      <dgm:spPr/>
      <dgm:t>
        <a:bodyPr/>
        <a:lstStyle/>
        <a:p>
          <a:endParaRPr lang="en-GB">
            <a:ln>
              <a:noFill/>
            </a:ln>
          </a:endParaRPr>
        </a:p>
      </dgm:t>
    </dgm:pt>
    <dgm:pt modelId="{2B3736A6-4380-4B8A-878B-17A99D973DB2}" type="sibTrans" cxnId="{00D6221F-75D4-4C17-A51F-3E4B2A55D0E8}">
      <dgm:prSet/>
      <dgm:spPr/>
      <dgm:t>
        <a:bodyPr/>
        <a:lstStyle/>
        <a:p>
          <a:endParaRPr lang="en-GB">
            <a:ln>
              <a:noFill/>
            </a:ln>
          </a:endParaRPr>
        </a:p>
      </dgm:t>
    </dgm:pt>
    <dgm:pt modelId="{055B5AB7-B9C3-4FFC-82AD-717FE3BDE2F5}">
      <dgm:prSet/>
      <dgm:spPr>
        <a:ln>
          <a:solidFill>
            <a:schemeClr val="accent1">
              <a:hueOff val="0"/>
              <a:satOff val="0"/>
              <a:lumOff val="0"/>
              <a:alpha val="32000"/>
            </a:schemeClr>
          </a:solidFill>
          <a:prstDash val="sysDot"/>
          <a:miter lim="800000"/>
        </a:ln>
      </dgm:spPr>
      <dgm:t>
        <a:bodyPr/>
        <a:lstStyle/>
        <a:p>
          <a:r>
            <a:rPr lang="en-GB" dirty="0">
              <a:ln>
                <a:noFill/>
              </a:ln>
              <a:latin typeface="Lexend Light" pitchFamily="2" charset="0"/>
            </a:rPr>
            <a:t>Implementation and Properties</a:t>
          </a:r>
        </a:p>
      </dgm:t>
    </dgm:pt>
    <dgm:pt modelId="{F452DEF3-266A-4C45-AE74-E4A79F6E20AF}" type="parTrans" cxnId="{073D01B3-D3E6-45C9-8835-830186290474}">
      <dgm:prSet/>
      <dgm:spPr/>
      <dgm:t>
        <a:bodyPr/>
        <a:lstStyle/>
        <a:p>
          <a:endParaRPr lang="en-GB">
            <a:ln>
              <a:noFill/>
            </a:ln>
          </a:endParaRPr>
        </a:p>
      </dgm:t>
    </dgm:pt>
    <dgm:pt modelId="{24F51D81-C381-4FA5-91EE-7BA2EC2E90C6}" type="sibTrans" cxnId="{073D01B3-D3E6-45C9-8835-830186290474}">
      <dgm:prSet/>
      <dgm:spPr/>
      <dgm:t>
        <a:bodyPr/>
        <a:lstStyle/>
        <a:p>
          <a:endParaRPr lang="en-GB">
            <a:ln>
              <a:noFill/>
            </a:ln>
          </a:endParaRPr>
        </a:p>
      </dgm:t>
    </dgm:pt>
    <dgm:pt modelId="{52A09690-AEDC-4EB6-994F-4D3EAC14E27E}">
      <dgm:prSet custT="1"/>
      <dgm:spPr>
        <a:ln>
          <a:solidFill>
            <a:schemeClr val="accent1">
              <a:hueOff val="0"/>
              <a:satOff val="0"/>
              <a:lumOff val="0"/>
              <a:alpha val="32000"/>
            </a:schemeClr>
          </a:solidFill>
          <a:prstDash val="sysDot"/>
          <a:miter lim="800000"/>
        </a:ln>
      </dgm:spPr>
      <dgm:t>
        <a:bodyPr/>
        <a:lstStyle/>
        <a:p>
          <a:pPr marL="228600" lvl="1" indent="-228600" algn="l" defTabSz="1022350">
            <a:lnSpc>
              <a:spcPct val="90000"/>
            </a:lnSpc>
            <a:spcBef>
              <a:spcPct val="0"/>
            </a:spcBef>
            <a:spcAft>
              <a:spcPct val="15000"/>
            </a:spcAft>
            <a:buChar char="•"/>
          </a:pPr>
          <a:r>
            <a:rPr lang="en-GB" sz="2300" b="0" i="0" kern="1200" dirty="0">
              <a:ln>
                <a:noFill/>
              </a:ln>
              <a:solidFill>
                <a:srgbClr val="000000">
                  <a:hueOff val="0"/>
                  <a:satOff val="0"/>
                  <a:lumOff val="0"/>
                  <a:alphaOff val="0"/>
                </a:srgbClr>
              </a:solidFill>
              <a:latin typeface="Lexend Light" pitchFamily="2" charset="0"/>
              <a:ea typeface="+mn-ea"/>
              <a:cs typeface="Times New Roman" panose="02020603050405020304" pitchFamily="18" charset="0"/>
            </a:rPr>
            <a:t>Implementation and Properties</a:t>
          </a:r>
        </a:p>
      </dgm:t>
    </dgm:pt>
    <dgm:pt modelId="{31B17F27-465D-4581-B4EA-767A851194F0}" type="parTrans" cxnId="{4E39B0C0-1197-420F-919A-B25AD1FFCA75}">
      <dgm:prSet/>
      <dgm:spPr/>
      <dgm:t>
        <a:bodyPr/>
        <a:lstStyle/>
        <a:p>
          <a:endParaRPr lang="en-US"/>
        </a:p>
      </dgm:t>
    </dgm:pt>
    <dgm:pt modelId="{017D3DBF-68C3-4F6E-999D-DA16E8E91D8F}" type="sibTrans" cxnId="{4E39B0C0-1197-420F-919A-B25AD1FFCA75}">
      <dgm:prSet/>
      <dgm:spPr/>
      <dgm:t>
        <a:bodyPr/>
        <a:lstStyle/>
        <a:p>
          <a:endParaRPr lang="en-US"/>
        </a:p>
      </dgm:t>
    </dgm:pt>
    <dgm:pt modelId="{267960AA-1FA7-4476-A8C4-50E9E143275B}">
      <dgm:prSet/>
      <dgm:spPr>
        <a:ln>
          <a:solidFill>
            <a:schemeClr val="accent1">
              <a:hueOff val="0"/>
              <a:satOff val="0"/>
              <a:lumOff val="0"/>
              <a:alpha val="32000"/>
            </a:schemeClr>
          </a:solidFill>
          <a:prstDash val="sysDot"/>
          <a:miter lim="800000"/>
        </a:ln>
      </dgm:spPr>
      <dgm:t>
        <a:bodyPr/>
        <a:lstStyle/>
        <a:p>
          <a:r>
            <a:rPr lang="en-US" noProof="0" dirty="0">
              <a:ln>
                <a:noFill/>
              </a:ln>
              <a:latin typeface="Lexend Light" pitchFamily="2" charset="0"/>
              <a:cs typeface="Times New Roman" panose="02020603050405020304" pitchFamily="18" charset="0"/>
            </a:rPr>
            <a:t>Building blocks</a:t>
          </a:r>
        </a:p>
      </dgm:t>
    </dgm:pt>
    <dgm:pt modelId="{90191A67-95EE-4E41-8AE2-92A74D7909B8}" type="parTrans" cxnId="{19B8ED9C-A3C3-4874-870C-4253B93D0575}">
      <dgm:prSet/>
      <dgm:spPr/>
      <dgm:t>
        <a:bodyPr/>
        <a:lstStyle/>
        <a:p>
          <a:endParaRPr lang="en-US"/>
        </a:p>
      </dgm:t>
    </dgm:pt>
    <dgm:pt modelId="{1AE1DB36-4B7D-420C-A954-747355297858}" type="sibTrans" cxnId="{19B8ED9C-A3C3-4874-870C-4253B93D0575}">
      <dgm:prSet/>
      <dgm:spPr/>
      <dgm:t>
        <a:bodyPr/>
        <a:lstStyle/>
        <a:p>
          <a:endParaRPr lang="en-US"/>
        </a:p>
      </dgm:t>
    </dgm:pt>
    <dgm:pt modelId="{13A7A048-7F31-41CA-AAE5-99DA9B2A6B1D}" type="pres">
      <dgm:prSet presAssocID="{D02FD760-6477-4C3A-8C35-2BD880A721A6}" presName="Name0" presStyleCnt="0">
        <dgm:presLayoutVars>
          <dgm:dir/>
          <dgm:animLvl val="lvl"/>
          <dgm:resizeHandles val="exact"/>
        </dgm:presLayoutVars>
      </dgm:prSet>
      <dgm:spPr/>
    </dgm:pt>
    <dgm:pt modelId="{DCEA381A-07FF-4A96-8E67-31AEB2632CC3}" type="pres">
      <dgm:prSet presAssocID="{772026C2-97D6-41A6-A99A-87E94C30D5E1}" presName="Name8" presStyleCnt="0"/>
      <dgm:spPr/>
    </dgm:pt>
    <dgm:pt modelId="{07210634-9BB3-495C-AD97-9EB7D2B12879}" type="pres">
      <dgm:prSet presAssocID="{772026C2-97D6-41A6-A99A-87E94C30D5E1}" presName="acctBkgd" presStyleLbl="alignAcc1" presStyleIdx="0" presStyleCnt="3"/>
      <dgm:spPr/>
    </dgm:pt>
    <dgm:pt modelId="{BF5371CD-7267-4555-BDAF-ABED075EE89C}" type="pres">
      <dgm:prSet presAssocID="{772026C2-97D6-41A6-A99A-87E94C30D5E1}" presName="acctTx" presStyleLbl="alignAcc1" presStyleIdx="0" presStyleCnt="3">
        <dgm:presLayoutVars>
          <dgm:bulletEnabled val="1"/>
        </dgm:presLayoutVars>
      </dgm:prSet>
      <dgm:spPr/>
    </dgm:pt>
    <dgm:pt modelId="{A4C7D0D2-1D35-4C83-8FA6-05E23D888DF6}" type="pres">
      <dgm:prSet presAssocID="{772026C2-97D6-41A6-A99A-87E94C30D5E1}" presName="level" presStyleLbl="node1" presStyleIdx="0" presStyleCnt="3">
        <dgm:presLayoutVars>
          <dgm:chMax val="1"/>
          <dgm:bulletEnabled val="1"/>
        </dgm:presLayoutVars>
      </dgm:prSet>
      <dgm:spPr/>
    </dgm:pt>
    <dgm:pt modelId="{72A20B14-E949-4F3E-AAF8-DD54AC70B6A2}" type="pres">
      <dgm:prSet presAssocID="{772026C2-97D6-41A6-A99A-87E94C30D5E1}" presName="levelTx" presStyleLbl="revTx" presStyleIdx="0" presStyleCnt="0">
        <dgm:presLayoutVars>
          <dgm:chMax val="1"/>
          <dgm:bulletEnabled val="1"/>
        </dgm:presLayoutVars>
      </dgm:prSet>
      <dgm:spPr/>
    </dgm:pt>
    <dgm:pt modelId="{3C6DC582-5797-4BD4-87FE-E0978919202E}" type="pres">
      <dgm:prSet presAssocID="{8CF257F0-C2D4-41A9-B93E-DB13C48981F6}" presName="Name8" presStyleCnt="0"/>
      <dgm:spPr/>
    </dgm:pt>
    <dgm:pt modelId="{03E52EAF-7F83-423F-8E3A-4D1DBBA49A76}" type="pres">
      <dgm:prSet presAssocID="{8CF257F0-C2D4-41A9-B93E-DB13C48981F6}" presName="acctBkgd" presStyleLbl="alignAcc1" presStyleIdx="1" presStyleCnt="3"/>
      <dgm:spPr/>
    </dgm:pt>
    <dgm:pt modelId="{86E6F9D0-5597-4970-8074-BE1AFC60920E}" type="pres">
      <dgm:prSet presAssocID="{8CF257F0-C2D4-41A9-B93E-DB13C48981F6}" presName="acctTx" presStyleLbl="alignAcc1" presStyleIdx="1" presStyleCnt="3">
        <dgm:presLayoutVars>
          <dgm:bulletEnabled val="1"/>
        </dgm:presLayoutVars>
      </dgm:prSet>
      <dgm:spPr/>
    </dgm:pt>
    <dgm:pt modelId="{C5912750-D0BE-40F5-98D3-3B1F39B8B85D}" type="pres">
      <dgm:prSet presAssocID="{8CF257F0-C2D4-41A9-B93E-DB13C48981F6}" presName="level" presStyleLbl="node1" presStyleIdx="1" presStyleCnt="3">
        <dgm:presLayoutVars>
          <dgm:chMax val="1"/>
          <dgm:bulletEnabled val="1"/>
        </dgm:presLayoutVars>
      </dgm:prSet>
      <dgm:spPr/>
    </dgm:pt>
    <dgm:pt modelId="{2AB54223-694E-4C43-8B8C-892A413CAC4E}" type="pres">
      <dgm:prSet presAssocID="{8CF257F0-C2D4-41A9-B93E-DB13C48981F6}" presName="levelTx" presStyleLbl="revTx" presStyleIdx="0" presStyleCnt="0">
        <dgm:presLayoutVars>
          <dgm:chMax val="1"/>
          <dgm:bulletEnabled val="1"/>
        </dgm:presLayoutVars>
      </dgm:prSet>
      <dgm:spPr/>
    </dgm:pt>
    <dgm:pt modelId="{F4A14447-BB56-4E16-8951-73BF48B8EF42}" type="pres">
      <dgm:prSet presAssocID="{B93F46B8-90F5-40E6-B158-54DCDD30835A}" presName="Name8" presStyleCnt="0"/>
      <dgm:spPr/>
    </dgm:pt>
    <dgm:pt modelId="{27695FAB-A51A-4FDA-AC9D-8956981A74DF}" type="pres">
      <dgm:prSet presAssocID="{B93F46B8-90F5-40E6-B158-54DCDD30835A}" presName="acctBkgd" presStyleLbl="alignAcc1" presStyleIdx="2" presStyleCnt="3"/>
      <dgm:spPr/>
    </dgm:pt>
    <dgm:pt modelId="{BBF73DC0-0549-4D35-8A7D-4DEDAD5F72C8}" type="pres">
      <dgm:prSet presAssocID="{B93F46B8-90F5-40E6-B158-54DCDD30835A}" presName="acctTx" presStyleLbl="alignAcc1" presStyleIdx="2" presStyleCnt="3">
        <dgm:presLayoutVars>
          <dgm:bulletEnabled val="1"/>
        </dgm:presLayoutVars>
      </dgm:prSet>
      <dgm:spPr/>
    </dgm:pt>
    <dgm:pt modelId="{EE7D80E6-D5F3-4482-915D-1CFD614AA911}" type="pres">
      <dgm:prSet presAssocID="{B93F46B8-90F5-40E6-B158-54DCDD30835A}" presName="level" presStyleLbl="node1" presStyleIdx="2" presStyleCnt="3">
        <dgm:presLayoutVars>
          <dgm:chMax val="1"/>
          <dgm:bulletEnabled val="1"/>
        </dgm:presLayoutVars>
      </dgm:prSet>
      <dgm:spPr/>
    </dgm:pt>
    <dgm:pt modelId="{19DC863B-9CC9-4CA2-B883-4ECE10856CCB}" type="pres">
      <dgm:prSet presAssocID="{B93F46B8-90F5-40E6-B158-54DCDD30835A}" presName="levelTx" presStyleLbl="revTx" presStyleIdx="0" presStyleCnt="0">
        <dgm:presLayoutVars>
          <dgm:chMax val="1"/>
          <dgm:bulletEnabled val="1"/>
        </dgm:presLayoutVars>
      </dgm:prSet>
      <dgm:spPr/>
    </dgm:pt>
  </dgm:ptLst>
  <dgm:cxnLst>
    <dgm:cxn modelId="{81E6B100-DA2D-49F8-BAA2-78B7BDE7CEBA}" srcId="{772026C2-97D6-41A6-A99A-87E94C30D5E1}" destId="{A69C152F-0BE8-41EA-A786-CDFC18887241}" srcOrd="0" destOrd="0" parTransId="{18BB6173-35FC-4455-BDF1-89995211E462}" sibTransId="{FF6A7F88-98EA-40A8-BC01-968D060EC729}"/>
    <dgm:cxn modelId="{9E6C8614-E6AC-4BDD-A0F6-3790CD1C4822}" srcId="{8CF257F0-C2D4-41A9-B93E-DB13C48981F6}" destId="{36AEB15A-7F4E-4F27-9AEC-429FD9A76ECE}" srcOrd="0" destOrd="0" parTransId="{6F825BED-0DFF-42C0-82DF-C318D3D2268A}" sibTransId="{695173EA-FF72-4830-A28A-30943CB48EC2}"/>
    <dgm:cxn modelId="{4901C716-DF5A-45E4-9E50-A8305A6EEE7F}" type="presOf" srcId="{A69C152F-0BE8-41EA-A786-CDFC18887241}" destId="{07210634-9BB3-495C-AD97-9EB7D2B12879}" srcOrd="0" destOrd="0" presId="urn:microsoft.com/office/officeart/2005/8/layout/pyramid1"/>
    <dgm:cxn modelId="{6E68741B-45B5-4176-9BB5-F1125B7BAB0B}" srcId="{D02FD760-6477-4C3A-8C35-2BD880A721A6}" destId="{8CF257F0-C2D4-41A9-B93E-DB13C48981F6}" srcOrd="1" destOrd="0" parTransId="{E238CAA2-767F-4E7A-82A4-D0C52D1DEC85}" sibTransId="{CA9B9B9A-40F5-4A3B-B785-85D00E03FFC6}"/>
    <dgm:cxn modelId="{00D6221F-75D4-4C17-A51F-3E4B2A55D0E8}" srcId="{B93F46B8-90F5-40E6-B158-54DCDD30835A}" destId="{99469B2A-E448-4186-83A4-BA1AA1FED8A5}" srcOrd="0" destOrd="0" parTransId="{9311DD69-EF39-4FBB-BF74-7E74398C298F}" sibTransId="{2B3736A6-4380-4B8A-878B-17A99D973DB2}"/>
    <dgm:cxn modelId="{46F25C23-AFB5-4587-8C68-FF10622E3352}" type="presOf" srcId="{8CF257F0-C2D4-41A9-B93E-DB13C48981F6}" destId="{C5912750-D0BE-40F5-98D3-3B1F39B8B85D}" srcOrd="0" destOrd="0" presId="urn:microsoft.com/office/officeart/2005/8/layout/pyramid1"/>
    <dgm:cxn modelId="{56C4A032-D033-4BFD-9A60-CEF121BF2F8D}" type="presOf" srcId="{8CF257F0-C2D4-41A9-B93E-DB13C48981F6}" destId="{2AB54223-694E-4C43-8B8C-892A413CAC4E}" srcOrd="1" destOrd="0" presId="urn:microsoft.com/office/officeart/2005/8/layout/pyramid1"/>
    <dgm:cxn modelId="{0B021A3C-4575-40A5-954F-2D72197757C2}" type="presOf" srcId="{772026C2-97D6-41A6-A99A-87E94C30D5E1}" destId="{A4C7D0D2-1D35-4C83-8FA6-05E23D888DF6}" srcOrd="0" destOrd="0" presId="urn:microsoft.com/office/officeart/2005/8/layout/pyramid1"/>
    <dgm:cxn modelId="{9E87335D-313E-4DFC-8672-93D7801F9D97}" type="presOf" srcId="{36AEB15A-7F4E-4F27-9AEC-429FD9A76ECE}" destId="{03E52EAF-7F83-423F-8E3A-4D1DBBA49A76}" srcOrd="0" destOrd="0" presId="urn:microsoft.com/office/officeart/2005/8/layout/pyramid1"/>
    <dgm:cxn modelId="{AB650B6A-9ABD-4F6C-82AB-9516B2D04E46}" type="presOf" srcId="{267960AA-1FA7-4476-A8C4-50E9E143275B}" destId="{07210634-9BB3-495C-AD97-9EB7D2B12879}" srcOrd="0" destOrd="1" presId="urn:microsoft.com/office/officeart/2005/8/layout/pyramid1"/>
    <dgm:cxn modelId="{E12A834C-1D6C-4F15-A711-2E16FD3CA219}" type="presOf" srcId="{36AEB15A-7F4E-4F27-9AEC-429FD9A76ECE}" destId="{86E6F9D0-5597-4970-8074-BE1AFC60920E}" srcOrd="1" destOrd="0" presId="urn:microsoft.com/office/officeart/2005/8/layout/pyramid1"/>
    <dgm:cxn modelId="{82DEAB6C-DB24-4217-92C1-EE0B68BE5AA8}" type="presOf" srcId="{267960AA-1FA7-4476-A8C4-50E9E143275B}" destId="{BF5371CD-7267-4555-BDAF-ABED075EE89C}" srcOrd="1" destOrd="1" presId="urn:microsoft.com/office/officeart/2005/8/layout/pyramid1"/>
    <dgm:cxn modelId="{D87BDE6C-6CD0-413A-93A2-556B00415ADC}" type="presOf" srcId="{772026C2-97D6-41A6-A99A-87E94C30D5E1}" destId="{72A20B14-E949-4F3E-AAF8-DD54AC70B6A2}" srcOrd="1" destOrd="0" presId="urn:microsoft.com/office/officeart/2005/8/layout/pyramid1"/>
    <dgm:cxn modelId="{AD190154-D343-4C3A-BB76-3062B2283B1D}" type="presOf" srcId="{99469B2A-E448-4186-83A4-BA1AA1FED8A5}" destId="{27695FAB-A51A-4FDA-AC9D-8956981A74DF}" srcOrd="0" destOrd="0" presId="urn:microsoft.com/office/officeart/2005/8/layout/pyramid1"/>
    <dgm:cxn modelId="{BBBBDE74-C6F8-43CD-9AB3-000A73223998}" srcId="{D02FD760-6477-4C3A-8C35-2BD880A721A6}" destId="{B93F46B8-90F5-40E6-B158-54DCDD30835A}" srcOrd="2" destOrd="0" parTransId="{D1A8DAD0-DCED-4521-B749-5A16219214F5}" sibTransId="{F40957C8-9828-4707-B40B-63122C53DFD7}"/>
    <dgm:cxn modelId="{04BA6558-FD7D-4659-9C57-79183DFEE25F}" type="presOf" srcId="{D02FD760-6477-4C3A-8C35-2BD880A721A6}" destId="{13A7A048-7F31-41CA-AAE5-99DA9B2A6B1D}" srcOrd="0" destOrd="0" presId="urn:microsoft.com/office/officeart/2005/8/layout/pyramid1"/>
    <dgm:cxn modelId="{C474947B-70A4-4DAF-B46E-9C2F36C565A2}" type="presOf" srcId="{99469B2A-E448-4186-83A4-BA1AA1FED8A5}" destId="{BBF73DC0-0549-4D35-8A7D-4DEDAD5F72C8}" srcOrd="1" destOrd="0" presId="urn:microsoft.com/office/officeart/2005/8/layout/pyramid1"/>
    <dgm:cxn modelId="{F6BD5F8A-1B92-4C58-8479-0DD401BC1A17}" type="presOf" srcId="{A69C152F-0BE8-41EA-A786-CDFC18887241}" destId="{BF5371CD-7267-4555-BDAF-ABED075EE89C}" srcOrd="1" destOrd="0" presId="urn:microsoft.com/office/officeart/2005/8/layout/pyramid1"/>
    <dgm:cxn modelId="{19B8ED9C-A3C3-4874-870C-4253B93D0575}" srcId="{772026C2-97D6-41A6-A99A-87E94C30D5E1}" destId="{267960AA-1FA7-4476-A8C4-50E9E143275B}" srcOrd="1" destOrd="0" parTransId="{90191A67-95EE-4E41-8AE2-92A74D7909B8}" sibTransId="{1AE1DB36-4B7D-420C-A954-747355297858}"/>
    <dgm:cxn modelId="{8E638BAB-F615-4CAC-AB27-504B050F9A9A}" type="presOf" srcId="{52A09690-AEDC-4EB6-994F-4D3EAC14E27E}" destId="{86E6F9D0-5597-4970-8074-BE1AFC60920E}" srcOrd="1" destOrd="1" presId="urn:microsoft.com/office/officeart/2005/8/layout/pyramid1"/>
    <dgm:cxn modelId="{91B84FAE-4E6A-4CCB-B166-06732AEB30BF}" type="presOf" srcId="{055B5AB7-B9C3-4FFC-82AD-717FE3BDE2F5}" destId="{27695FAB-A51A-4FDA-AC9D-8956981A74DF}" srcOrd="0" destOrd="1" presId="urn:microsoft.com/office/officeart/2005/8/layout/pyramid1"/>
    <dgm:cxn modelId="{5F17B6AE-1070-40AA-B4CB-83C4627674F2}" type="presOf" srcId="{B93F46B8-90F5-40E6-B158-54DCDD30835A}" destId="{19DC863B-9CC9-4CA2-B883-4ECE10856CCB}" srcOrd="1" destOrd="0" presId="urn:microsoft.com/office/officeart/2005/8/layout/pyramid1"/>
    <dgm:cxn modelId="{073D01B3-D3E6-45C9-8835-830186290474}" srcId="{B93F46B8-90F5-40E6-B158-54DCDD30835A}" destId="{055B5AB7-B9C3-4FFC-82AD-717FE3BDE2F5}" srcOrd="1" destOrd="0" parTransId="{F452DEF3-266A-4C45-AE74-E4A79F6E20AF}" sibTransId="{24F51D81-C381-4FA5-91EE-7BA2EC2E90C6}"/>
    <dgm:cxn modelId="{989911BD-0FD2-417B-B88C-C2031B6B8D7B}" type="presOf" srcId="{B93F46B8-90F5-40E6-B158-54DCDD30835A}" destId="{EE7D80E6-D5F3-4482-915D-1CFD614AA911}" srcOrd="0" destOrd="0" presId="urn:microsoft.com/office/officeart/2005/8/layout/pyramid1"/>
    <dgm:cxn modelId="{4E39B0C0-1197-420F-919A-B25AD1FFCA75}" srcId="{8CF257F0-C2D4-41A9-B93E-DB13C48981F6}" destId="{52A09690-AEDC-4EB6-994F-4D3EAC14E27E}" srcOrd="1" destOrd="0" parTransId="{31B17F27-465D-4581-B4EA-767A851194F0}" sibTransId="{017D3DBF-68C3-4F6E-999D-DA16E8E91D8F}"/>
    <dgm:cxn modelId="{5B81EDC5-D94A-4724-85AB-B45BA83ADDFA}" srcId="{D02FD760-6477-4C3A-8C35-2BD880A721A6}" destId="{772026C2-97D6-41A6-A99A-87E94C30D5E1}" srcOrd="0" destOrd="0" parTransId="{388134EE-AE72-40EB-88F8-3BA2DE8796BA}" sibTransId="{19E5053D-F01B-466C-B04F-55DFE907FA2A}"/>
    <dgm:cxn modelId="{FB8FA1FB-4EDF-439C-BB60-4074D8C4BB3F}" type="presOf" srcId="{52A09690-AEDC-4EB6-994F-4D3EAC14E27E}" destId="{03E52EAF-7F83-423F-8E3A-4D1DBBA49A76}" srcOrd="0" destOrd="1" presId="urn:microsoft.com/office/officeart/2005/8/layout/pyramid1"/>
    <dgm:cxn modelId="{D2435AFD-A796-48B5-B925-79399DFECB92}" type="presOf" srcId="{055B5AB7-B9C3-4FFC-82AD-717FE3BDE2F5}" destId="{BBF73DC0-0549-4D35-8A7D-4DEDAD5F72C8}" srcOrd="1" destOrd="1" presId="urn:microsoft.com/office/officeart/2005/8/layout/pyramid1"/>
    <dgm:cxn modelId="{ECEB87DA-AE58-40DF-A498-FE59955D6FDF}" type="presParOf" srcId="{13A7A048-7F31-41CA-AAE5-99DA9B2A6B1D}" destId="{DCEA381A-07FF-4A96-8E67-31AEB2632CC3}" srcOrd="0" destOrd="0" presId="urn:microsoft.com/office/officeart/2005/8/layout/pyramid1"/>
    <dgm:cxn modelId="{F7B016C3-71C4-43C4-A97D-265B04B58ABF}" type="presParOf" srcId="{DCEA381A-07FF-4A96-8E67-31AEB2632CC3}" destId="{07210634-9BB3-495C-AD97-9EB7D2B12879}" srcOrd="0" destOrd="0" presId="urn:microsoft.com/office/officeart/2005/8/layout/pyramid1"/>
    <dgm:cxn modelId="{F1933069-6C92-44E2-8373-54C8DDCC7AC3}" type="presParOf" srcId="{DCEA381A-07FF-4A96-8E67-31AEB2632CC3}" destId="{BF5371CD-7267-4555-BDAF-ABED075EE89C}" srcOrd="1" destOrd="0" presId="urn:microsoft.com/office/officeart/2005/8/layout/pyramid1"/>
    <dgm:cxn modelId="{543DAAE9-A03A-42E8-8A18-3DFC602103E0}" type="presParOf" srcId="{DCEA381A-07FF-4A96-8E67-31AEB2632CC3}" destId="{A4C7D0D2-1D35-4C83-8FA6-05E23D888DF6}" srcOrd="2" destOrd="0" presId="urn:microsoft.com/office/officeart/2005/8/layout/pyramid1"/>
    <dgm:cxn modelId="{B6303B85-D67D-4722-BD29-073BBA6DD3BF}" type="presParOf" srcId="{DCEA381A-07FF-4A96-8E67-31AEB2632CC3}" destId="{72A20B14-E949-4F3E-AAF8-DD54AC70B6A2}" srcOrd="3" destOrd="0" presId="urn:microsoft.com/office/officeart/2005/8/layout/pyramid1"/>
    <dgm:cxn modelId="{2E457046-AAE2-46A5-A26E-8ABFDA22D1FE}" type="presParOf" srcId="{13A7A048-7F31-41CA-AAE5-99DA9B2A6B1D}" destId="{3C6DC582-5797-4BD4-87FE-E0978919202E}" srcOrd="1" destOrd="0" presId="urn:microsoft.com/office/officeart/2005/8/layout/pyramid1"/>
    <dgm:cxn modelId="{404606F9-00FA-4FB5-A76A-393D7E89EA1A}" type="presParOf" srcId="{3C6DC582-5797-4BD4-87FE-E0978919202E}" destId="{03E52EAF-7F83-423F-8E3A-4D1DBBA49A76}" srcOrd="0" destOrd="0" presId="urn:microsoft.com/office/officeart/2005/8/layout/pyramid1"/>
    <dgm:cxn modelId="{243419BD-6929-42C2-BC39-51F4E605CF8D}" type="presParOf" srcId="{3C6DC582-5797-4BD4-87FE-E0978919202E}" destId="{86E6F9D0-5597-4970-8074-BE1AFC60920E}" srcOrd="1" destOrd="0" presId="urn:microsoft.com/office/officeart/2005/8/layout/pyramid1"/>
    <dgm:cxn modelId="{3E75B654-D57C-4377-8E32-D66E7152C698}" type="presParOf" srcId="{3C6DC582-5797-4BD4-87FE-E0978919202E}" destId="{C5912750-D0BE-40F5-98D3-3B1F39B8B85D}" srcOrd="2" destOrd="0" presId="urn:microsoft.com/office/officeart/2005/8/layout/pyramid1"/>
    <dgm:cxn modelId="{3EFB73FF-C9B2-49D2-BBE1-79B2006B4D1B}" type="presParOf" srcId="{3C6DC582-5797-4BD4-87FE-E0978919202E}" destId="{2AB54223-694E-4C43-8B8C-892A413CAC4E}" srcOrd="3" destOrd="0" presId="urn:microsoft.com/office/officeart/2005/8/layout/pyramid1"/>
    <dgm:cxn modelId="{C04F1883-49C4-4C79-8CE5-8898667EA517}" type="presParOf" srcId="{13A7A048-7F31-41CA-AAE5-99DA9B2A6B1D}" destId="{F4A14447-BB56-4E16-8951-73BF48B8EF42}" srcOrd="2" destOrd="0" presId="urn:microsoft.com/office/officeart/2005/8/layout/pyramid1"/>
    <dgm:cxn modelId="{FBDDB9C4-72BB-4A41-81E3-1B5DE3A5ECDB}" type="presParOf" srcId="{F4A14447-BB56-4E16-8951-73BF48B8EF42}" destId="{27695FAB-A51A-4FDA-AC9D-8956981A74DF}" srcOrd="0" destOrd="0" presId="urn:microsoft.com/office/officeart/2005/8/layout/pyramid1"/>
    <dgm:cxn modelId="{79BEEA25-EAEE-423A-8BA4-B2E7D7C41B63}" type="presParOf" srcId="{F4A14447-BB56-4E16-8951-73BF48B8EF42}" destId="{BBF73DC0-0549-4D35-8A7D-4DEDAD5F72C8}" srcOrd="1" destOrd="0" presId="urn:microsoft.com/office/officeart/2005/8/layout/pyramid1"/>
    <dgm:cxn modelId="{FFB5FA11-5E15-4D0F-8DF0-602D97CBB677}" type="presParOf" srcId="{F4A14447-BB56-4E16-8951-73BF48B8EF42}" destId="{EE7D80E6-D5F3-4482-915D-1CFD614AA911}" srcOrd="2" destOrd="0" presId="urn:microsoft.com/office/officeart/2005/8/layout/pyramid1"/>
    <dgm:cxn modelId="{E2525A97-0812-4E38-B7B8-90445D4686B9}" type="presParOf" srcId="{F4A14447-BB56-4E16-8951-73BF48B8EF42}" destId="{19DC863B-9CC9-4CA2-B883-4ECE10856CCB}" srcOrd="3"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175E92-ACD4-4CC6-BA1E-E5639DD841F4}"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4902F43F-A8A3-4F86-A464-B08645DACAB2}">
      <dgm:prSet custT="1"/>
      <dgm:spPr/>
      <dgm:t>
        <a:bodyPr/>
        <a:lstStyle/>
        <a:p>
          <a:r>
            <a:rPr lang="en-US" sz="2000" b="0" i="0" dirty="0"/>
            <a:t>Spike</a:t>
          </a:r>
          <a:endParaRPr lang="en-US" sz="2000" dirty="0"/>
        </a:p>
      </dgm:t>
    </dgm:pt>
    <dgm:pt modelId="{987DD526-C292-4010-8D6B-018C664013EB}" type="parTrans" cxnId="{E8B416C5-BCDD-4DD5-863F-FCFF266A598F}">
      <dgm:prSet/>
      <dgm:spPr/>
      <dgm:t>
        <a:bodyPr/>
        <a:lstStyle/>
        <a:p>
          <a:endParaRPr lang="en-US"/>
        </a:p>
      </dgm:t>
    </dgm:pt>
    <dgm:pt modelId="{8960F0C7-B7FE-4874-B74B-BDCBEFF227E8}" type="sibTrans" cxnId="{E8B416C5-BCDD-4DD5-863F-FCFF266A598F}">
      <dgm:prSet/>
      <dgm:spPr/>
      <dgm:t>
        <a:bodyPr/>
        <a:lstStyle/>
        <a:p>
          <a:endParaRPr lang="en-US"/>
        </a:p>
      </dgm:t>
    </dgm:pt>
    <dgm:pt modelId="{75A26398-46F7-4FD9-AD5E-34C87AF02FA8}">
      <dgm:prSet custT="1"/>
      <dgm:spPr/>
      <dgm:t>
        <a:bodyPr/>
        <a:lstStyle/>
        <a:p>
          <a:r>
            <a:rPr lang="en-US" sz="2000" b="0" i="0" dirty="0"/>
            <a:t>Spiking Neuron</a:t>
          </a:r>
          <a:endParaRPr lang="en-US" sz="2000" dirty="0"/>
        </a:p>
      </dgm:t>
    </dgm:pt>
    <dgm:pt modelId="{2816E1D3-BD9F-4C77-827A-87F2B697BF87}" type="parTrans" cxnId="{467EDDE4-6DC7-4CDE-BAED-2C161C519420}">
      <dgm:prSet/>
      <dgm:spPr/>
      <dgm:t>
        <a:bodyPr/>
        <a:lstStyle/>
        <a:p>
          <a:endParaRPr lang="en-US"/>
        </a:p>
      </dgm:t>
    </dgm:pt>
    <dgm:pt modelId="{C7784567-7667-4876-AAE6-30F0868642BE}" type="sibTrans" cxnId="{467EDDE4-6DC7-4CDE-BAED-2C161C519420}">
      <dgm:prSet/>
      <dgm:spPr/>
      <dgm:t>
        <a:bodyPr/>
        <a:lstStyle/>
        <a:p>
          <a:endParaRPr lang="en-US"/>
        </a:p>
      </dgm:t>
    </dgm:pt>
    <dgm:pt modelId="{63AB5527-F60C-4B8A-A29D-C8B99EB0EEB3}">
      <dgm:prSet custT="1"/>
      <dgm:spPr/>
      <dgm:t>
        <a:bodyPr/>
        <a:lstStyle/>
        <a:p>
          <a:r>
            <a:rPr lang="en-US" sz="2000" b="0" i="0" dirty="0"/>
            <a:t>Synapses</a:t>
          </a:r>
          <a:endParaRPr lang="en-US" sz="2000" dirty="0"/>
        </a:p>
      </dgm:t>
    </dgm:pt>
    <dgm:pt modelId="{456E4988-70E1-404A-9EA7-AC385F968B36}" type="parTrans" cxnId="{931C289B-2CBA-4844-946D-F59DE592853E}">
      <dgm:prSet/>
      <dgm:spPr/>
      <dgm:t>
        <a:bodyPr/>
        <a:lstStyle/>
        <a:p>
          <a:endParaRPr lang="en-US"/>
        </a:p>
      </dgm:t>
    </dgm:pt>
    <dgm:pt modelId="{5BD96805-D39B-4275-8221-D61F99E89E4C}" type="sibTrans" cxnId="{931C289B-2CBA-4844-946D-F59DE592853E}">
      <dgm:prSet/>
      <dgm:spPr/>
      <dgm:t>
        <a:bodyPr/>
        <a:lstStyle/>
        <a:p>
          <a:endParaRPr lang="en-US"/>
        </a:p>
      </dgm:t>
    </dgm:pt>
    <dgm:pt modelId="{12CA3F1A-D994-430E-84AD-C0DBB71CBF1F}">
      <dgm:prSet/>
      <dgm:spPr>
        <a:blipFill dpi="0" rotWithShape="0">
          <a:blip xmlns:r="http://schemas.openxmlformats.org/officeDocument/2006/relationships" r:embed="rId1">
            <a:extLst>
              <a:ext uri="{28A0092B-C50C-407E-A947-70E740481C1C}">
                <a14:useLocalDpi xmlns:a14="http://schemas.microsoft.com/office/drawing/2010/main" val="0"/>
              </a:ext>
            </a:extLst>
          </a:blip>
          <a:srcRect/>
          <a:stretch>
            <a:fillRect l="-19806" t="-882" r="-1678" b="-17864"/>
          </a:stretch>
        </a:blipFill>
      </dgm:spPr>
      <dgm:t>
        <a:bodyPr/>
        <a:lstStyle/>
        <a:p>
          <a:endParaRPr lang="en-US" dirty="0"/>
        </a:p>
      </dgm:t>
    </dgm:pt>
    <dgm:pt modelId="{C237D2F2-9818-4D22-931F-CB41E74799DD}" type="parTrans" cxnId="{6368343A-D411-4458-BC58-511A75BA18FB}">
      <dgm:prSet/>
      <dgm:spPr/>
      <dgm:t>
        <a:bodyPr/>
        <a:lstStyle/>
        <a:p>
          <a:endParaRPr lang="en-US"/>
        </a:p>
      </dgm:t>
    </dgm:pt>
    <dgm:pt modelId="{B2B358FB-F017-49AA-A4E7-4DE396267E50}" type="sibTrans" cxnId="{6368343A-D411-4458-BC58-511A75BA18FB}">
      <dgm:prSet/>
      <dgm:spPr/>
      <dgm:t>
        <a:bodyPr/>
        <a:lstStyle/>
        <a:p>
          <a:endParaRPr lang="en-US"/>
        </a:p>
      </dgm:t>
    </dgm:pt>
    <dgm:pt modelId="{E6E01457-D6ED-42AE-B7B0-7483C4D1F503}">
      <dgm:prSet/>
      <dgm:spPr/>
      <dgm:t>
        <a:bodyPr/>
        <a:lstStyle/>
        <a:p>
          <a:endParaRPr lang="en-US"/>
        </a:p>
      </dgm:t>
    </dgm:pt>
    <dgm:pt modelId="{39927C38-4A8C-4BFE-A0B8-7140E5D5424B}" type="parTrans" cxnId="{F9A54EAD-AA77-4A13-B36D-A7118E90FBFE}">
      <dgm:prSet/>
      <dgm:spPr/>
      <dgm:t>
        <a:bodyPr/>
        <a:lstStyle/>
        <a:p>
          <a:endParaRPr lang="en-US"/>
        </a:p>
      </dgm:t>
    </dgm:pt>
    <dgm:pt modelId="{D495F449-5B90-46E8-8854-4BBEB25B91C9}" type="sibTrans" cxnId="{F9A54EAD-AA77-4A13-B36D-A7118E90FBFE}">
      <dgm:prSet/>
      <dgm:spPr/>
      <dgm:t>
        <a:bodyPr/>
        <a:lstStyle/>
        <a:p>
          <a:endParaRPr lang="en-US"/>
        </a:p>
      </dgm:t>
    </dgm:pt>
    <dgm:pt modelId="{A7FA0219-E0F0-4169-BAF3-A43AF2578B9E}" type="pres">
      <dgm:prSet presAssocID="{20175E92-ACD4-4CC6-BA1E-E5639DD841F4}" presName="Name0" presStyleCnt="0">
        <dgm:presLayoutVars>
          <dgm:dir/>
          <dgm:animLvl val="lvl"/>
          <dgm:resizeHandles val="exact"/>
        </dgm:presLayoutVars>
      </dgm:prSet>
      <dgm:spPr/>
    </dgm:pt>
    <dgm:pt modelId="{E90FADB5-AFC6-4873-887E-796C3748D57E}" type="pres">
      <dgm:prSet presAssocID="{4902F43F-A8A3-4F86-A464-B08645DACAB2}" presName="composite" presStyleCnt="0"/>
      <dgm:spPr/>
    </dgm:pt>
    <dgm:pt modelId="{3A299B6F-795F-4158-93B5-33BFC23AE9BA}" type="pres">
      <dgm:prSet presAssocID="{4902F43F-A8A3-4F86-A464-B08645DACAB2}" presName="parTx" presStyleLbl="alignNode1" presStyleIdx="0" presStyleCnt="3">
        <dgm:presLayoutVars>
          <dgm:chMax val="0"/>
          <dgm:chPref val="0"/>
          <dgm:bulletEnabled val="1"/>
        </dgm:presLayoutVars>
      </dgm:prSet>
      <dgm:spPr/>
    </dgm:pt>
    <dgm:pt modelId="{4CAD5994-2AE5-40AB-958D-0D3C863492B6}" type="pres">
      <dgm:prSet presAssocID="{4902F43F-A8A3-4F86-A464-B08645DACAB2}" presName="desTx" presStyleLbl="alignAccFollowNode1" presStyleIdx="0" presStyleCnt="3" custLinFactNeighborX="694">
        <dgm:presLayoutVars>
          <dgm:bulletEnabled val="1"/>
        </dgm:presLayoutVars>
      </dgm:prSet>
      <dgm:spPr/>
    </dgm:pt>
    <dgm:pt modelId="{D64ECD36-0647-4F16-9927-74B1D0924C8B}" type="pres">
      <dgm:prSet presAssocID="{8960F0C7-B7FE-4874-B74B-BDCBEFF227E8}" presName="space" presStyleCnt="0"/>
      <dgm:spPr/>
    </dgm:pt>
    <dgm:pt modelId="{B957DA5F-22DB-499C-9FE9-77217B7308E0}" type="pres">
      <dgm:prSet presAssocID="{75A26398-46F7-4FD9-AD5E-34C87AF02FA8}" presName="composite" presStyleCnt="0"/>
      <dgm:spPr/>
    </dgm:pt>
    <dgm:pt modelId="{AAD0839B-736A-41CA-A2BF-73658BDA1E1E}" type="pres">
      <dgm:prSet presAssocID="{75A26398-46F7-4FD9-AD5E-34C87AF02FA8}" presName="parTx" presStyleLbl="alignNode1" presStyleIdx="1" presStyleCnt="3">
        <dgm:presLayoutVars>
          <dgm:chMax val="0"/>
          <dgm:chPref val="0"/>
          <dgm:bulletEnabled val="1"/>
        </dgm:presLayoutVars>
      </dgm:prSet>
      <dgm:spPr/>
    </dgm:pt>
    <dgm:pt modelId="{CAA259B9-D032-4F8A-A2DA-7939A12D2CA6}" type="pres">
      <dgm:prSet presAssocID="{75A26398-46F7-4FD9-AD5E-34C87AF02FA8}" presName="desTx" presStyleLbl="alignAccFollowNode1" presStyleIdx="1" presStyleCnt="3">
        <dgm:presLayoutVars>
          <dgm:bulletEnabled val="1"/>
        </dgm:presLayoutVars>
      </dgm:prSet>
      <dgm:spPr>
        <a:blipFill dpi="0" rotWithShape="0">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AC1ABC67-2633-44CD-9B4E-03CBB6F1963D}" type="pres">
      <dgm:prSet presAssocID="{C7784567-7667-4876-AAE6-30F0868642BE}" presName="space" presStyleCnt="0"/>
      <dgm:spPr/>
    </dgm:pt>
    <dgm:pt modelId="{CF6ABC3D-0728-4097-BBC5-5E7E372F2103}" type="pres">
      <dgm:prSet presAssocID="{63AB5527-F60C-4B8A-A29D-C8B99EB0EEB3}" presName="composite" presStyleCnt="0"/>
      <dgm:spPr/>
    </dgm:pt>
    <dgm:pt modelId="{CF3119B3-95F1-4500-B341-238A324CD11F}" type="pres">
      <dgm:prSet presAssocID="{63AB5527-F60C-4B8A-A29D-C8B99EB0EEB3}" presName="parTx" presStyleLbl="alignNode1" presStyleIdx="2" presStyleCnt="3">
        <dgm:presLayoutVars>
          <dgm:chMax val="0"/>
          <dgm:chPref val="0"/>
          <dgm:bulletEnabled val="1"/>
        </dgm:presLayoutVars>
      </dgm:prSet>
      <dgm:spPr/>
    </dgm:pt>
    <dgm:pt modelId="{5C274BF3-12FB-4C19-B8E9-4F903BCA1B70}" type="pres">
      <dgm:prSet presAssocID="{63AB5527-F60C-4B8A-A29D-C8B99EB0EEB3}" presName="desTx" presStyleLbl="alignAccFollowNode1" presStyleIdx="2" presStyleCnt="3">
        <dgm:presLayoutVars>
          <dgm:bulletEnabled val="1"/>
        </dgm:presLayoutVars>
      </dgm:prSet>
      <dgm:spPr>
        <a:blipFill dpi="0" rotWithShape="0">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Lst>
  <dgm:cxnLst>
    <dgm:cxn modelId="{EFEDA421-EFD4-4C04-8B67-ED0D09BDCCA7}" type="presOf" srcId="{63AB5527-F60C-4B8A-A29D-C8B99EB0EEB3}" destId="{CF3119B3-95F1-4500-B341-238A324CD11F}" srcOrd="0" destOrd="0" presId="urn:microsoft.com/office/officeart/2005/8/layout/hList1"/>
    <dgm:cxn modelId="{6368343A-D411-4458-BC58-511A75BA18FB}" srcId="{4902F43F-A8A3-4F86-A464-B08645DACAB2}" destId="{12CA3F1A-D994-430E-84AD-C0DBB71CBF1F}" srcOrd="0" destOrd="0" parTransId="{C237D2F2-9818-4D22-931F-CB41E74799DD}" sibTransId="{B2B358FB-F017-49AA-A4E7-4DE396267E50}"/>
    <dgm:cxn modelId="{7F13DD4F-BC17-4B72-928E-CDD526E314FC}" type="presOf" srcId="{4902F43F-A8A3-4F86-A464-B08645DACAB2}" destId="{3A299B6F-795F-4158-93B5-33BFC23AE9BA}" srcOrd="0" destOrd="0" presId="urn:microsoft.com/office/officeart/2005/8/layout/hList1"/>
    <dgm:cxn modelId="{7F33BE80-1E18-4653-AA28-569E70ECFC63}" type="presOf" srcId="{E6E01457-D6ED-42AE-B7B0-7483C4D1F503}" destId="{4CAD5994-2AE5-40AB-958D-0D3C863492B6}" srcOrd="0" destOrd="1" presId="urn:microsoft.com/office/officeart/2005/8/layout/hList1"/>
    <dgm:cxn modelId="{6E338D96-5699-4209-87D7-FBE9922B19CD}" type="presOf" srcId="{12CA3F1A-D994-430E-84AD-C0DBB71CBF1F}" destId="{4CAD5994-2AE5-40AB-958D-0D3C863492B6}" srcOrd="0" destOrd="0" presId="urn:microsoft.com/office/officeart/2005/8/layout/hList1"/>
    <dgm:cxn modelId="{931C289B-2CBA-4844-946D-F59DE592853E}" srcId="{20175E92-ACD4-4CC6-BA1E-E5639DD841F4}" destId="{63AB5527-F60C-4B8A-A29D-C8B99EB0EEB3}" srcOrd="2" destOrd="0" parTransId="{456E4988-70E1-404A-9EA7-AC385F968B36}" sibTransId="{5BD96805-D39B-4275-8221-D61F99E89E4C}"/>
    <dgm:cxn modelId="{6803F2A2-5FCB-4381-847C-E32433409BB8}" type="presOf" srcId="{20175E92-ACD4-4CC6-BA1E-E5639DD841F4}" destId="{A7FA0219-E0F0-4169-BAF3-A43AF2578B9E}" srcOrd="0" destOrd="0" presId="urn:microsoft.com/office/officeart/2005/8/layout/hList1"/>
    <dgm:cxn modelId="{F9A54EAD-AA77-4A13-B36D-A7118E90FBFE}" srcId="{4902F43F-A8A3-4F86-A464-B08645DACAB2}" destId="{E6E01457-D6ED-42AE-B7B0-7483C4D1F503}" srcOrd="1" destOrd="0" parTransId="{39927C38-4A8C-4BFE-A0B8-7140E5D5424B}" sibTransId="{D495F449-5B90-46E8-8854-4BBEB25B91C9}"/>
    <dgm:cxn modelId="{E8B416C5-BCDD-4DD5-863F-FCFF266A598F}" srcId="{20175E92-ACD4-4CC6-BA1E-E5639DD841F4}" destId="{4902F43F-A8A3-4F86-A464-B08645DACAB2}" srcOrd="0" destOrd="0" parTransId="{987DD526-C292-4010-8D6B-018C664013EB}" sibTransId="{8960F0C7-B7FE-4874-B74B-BDCBEFF227E8}"/>
    <dgm:cxn modelId="{467EDDE4-6DC7-4CDE-BAED-2C161C519420}" srcId="{20175E92-ACD4-4CC6-BA1E-E5639DD841F4}" destId="{75A26398-46F7-4FD9-AD5E-34C87AF02FA8}" srcOrd="1" destOrd="0" parTransId="{2816E1D3-BD9F-4C77-827A-87F2B697BF87}" sibTransId="{C7784567-7667-4876-AAE6-30F0868642BE}"/>
    <dgm:cxn modelId="{E8F21AFC-FCA2-450A-9D7B-E00DA76C1BBA}" type="presOf" srcId="{75A26398-46F7-4FD9-AD5E-34C87AF02FA8}" destId="{AAD0839B-736A-41CA-A2BF-73658BDA1E1E}" srcOrd="0" destOrd="0" presId="urn:microsoft.com/office/officeart/2005/8/layout/hList1"/>
    <dgm:cxn modelId="{11C87BEC-DCA5-4BEA-AEE5-B87A6BEF6CB0}" type="presParOf" srcId="{A7FA0219-E0F0-4169-BAF3-A43AF2578B9E}" destId="{E90FADB5-AFC6-4873-887E-796C3748D57E}" srcOrd="0" destOrd="0" presId="urn:microsoft.com/office/officeart/2005/8/layout/hList1"/>
    <dgm:cxn modelId="{DA31A8BC-6385-41F1-9C7C-2AECD2F66BA5}" type="presParOf" srcId="{E90FADB5-AFC6-4873-887E-796C3748D57E}" destId="{3A299B6F-795F-4158-93B5-33BFC23AE9BA}" srcOrd="0" destOrd="0" presId="urn:microsoft.com/office/officeart/2005/8/layout/hList1"/>
    <dgm:cxn modelId="{1551112F-FF04-4C5F-A27A-429AA06C63B4}" type="presParOf" srcId="{E90FADB5-AFC6-4873-887E-796C3748D57E}" destId="{4CAD5994-2AE5-40AB-958D-0D3C863492B6}" srcOrd="1" destOrd="0" presId="urn:microsoft.com/office/officeart/2005/8/layout/hList1"/>
    <dgm:cxn modelId="{A01A9519-EE2B-4C5C-BCAD-B4F6F1AAAE65}" type="presParOf" srcId="{A7FA0219-E0F0-4169-BAF3-A43AF2578B9E}" destId="{D64ECD36-0647-4F16-9927-74B1D0924C8B}" srcOrd="1" destOrd="0" presId="urn:microsoft.com/office/officeart/2005/8/layout/hList1"/>
    <dgm:cxn modelId="{01D6FA5C-484C-4707-A337-31AD744A5BEB}" type="presParOf" srcId="{A7FA0219-E0F0-4169-BAF3-A43AF2578B9E}" destId="{B957DA5F-22DB-499C-9FE9-77217B7308E0}" srcOrd="2" destOrd="0" presId="urn:microsoft.com/office/officeart/2005/8/layout/hList1"/>
    <dgm:cxn modelId="{5FEB9EB8-4494-4BB9-A527-68C188BC16B6}" type="presParOf" srcId="{B957DA5F-22DB-499C-9FE9-77217B7308E0}" destId="{AAD0839B-736A-41CA-A2BF-73658BDA1E1E}" srcOrd="0" destOrd="0" presId="urn:microsoft.com/office/officeart/2005/8/layout/hList1"/>
    <dgm:cxn modelId="{EAC9DBC1-9FFD-4A02-83D5-2A637F3BA256}" type="presParOf" srcId="{B957DA5F-22DB-499C-9FE9-77217B7308E0}" destId="{CAA259B9-D032-4F8A-A2DA-7939A12D2CA6}" srcOrd="1" destOrd="0" presId="urn:microsoft.com/office/officeart/2005/8/layout/hList1"/>
    <dgm:cxn modelId="{68592A12-7459-4C96-AD96-0D6DF6110EAC}" type="presParOf" srcId="{A7FA0219-E0F0-4169-BAF3-A43AF2578B9E}" destId="{AC1ABC67-2633-44CD-9B4E-03CBB6F1963D}" srcOrd="3" destOrd="0" presId="urn:microsoft.com/office/officeart/2005/8/layout/hList1"/>
    <dgm:cxn modelId="{46A58FA8-EF15-41FA-9701-24485AF95425}" type="presParOf" srcId="{A7FA0219-E0F0-4169-BAF3-A43AF2578B9E}" destId="{CF6ABC3D-0728-4097-BBC5-5E7E372F2103}" srcOrd="4" destOrd="0" presId="urn:microsoft.com/office/officeart/2005/8/layout/hList1"/>
    <dgm:cxn modelId="{44FCB693-F149-4DE0-8CF5-81B7546E4A22}" type="presParOf" srcId="{CF6ABC3D-0728-4097-BBC5-5E7E372F2103}" destId="{CF3119B3-95F1-4500-B341-238A324CD11F}" srcOrd="0" destOrd="0" presId="urn:microsoft.com/office/officeart/2005/8/layout/hList1"/>
    <dgm:cxn modelId="{2B3857E0-D7BF-4BAD-9151-F7C84F15E938}" type="presParOf" srcId="{CF6ABC3D-0728-4097-BBC5-5E7E372F2103}" destId="{5C274BF3-12FB-4C19-B8E9-4F903BCA1B70}"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0A6BCA5-4B12-462D-B863-2D0357DA9BA2}" type="doc">
      <dgm:prSet loTypeId="urn:microsoft.com/office/officeart/2005/8/layout/radial1" loCatId="relationship" qsTypeId="urn:microsoft.com/office/officeart/2005/8/quickstyle/simple3" qsCatId="simple" csTypeId="urn:microsoft.com/office/officeart/2005/8/colors/accent3_2" csCatId="accent3" phldr="1"/>
      <dgm:spPr/>
      <dgm:t>
        <a:bodyPr/>
        <a:lstStyle/>
        <a:p>
          <a:endParaRPr lang="en-GB"/>
        </a:p>
      </dgm:t>
    </dgm:pt>
    <dgm:pt modelId="{3C4DBA03-35D1-4B68-8A3F-8EDE2C9A056D}">
      <dgm:prSet phldrT="[Text]"/>
      <dgm:spPr/>
      <dgm:t>
        <a:bodyPr/>
        <a:lstStyle/>
        <a:p>
          <a:r>
            <a:rPr lang="en-GB" dirty="0"/>
            <a:t> </a:t>
          </a:r>
        </a:p>
      </dgm:t>
    </dgm:pt>
    <dgm:pt modelId="{841D8BB2-9FFE-46BF-9263-502D2D90CFC2}" type="parTrans" cxnId="{C92FA49C-BE57-4AD2-8386-5543A8892F8B}">
      <dgm:prSet/>
      <dgm:spPr/>
      <dgm:t>
        <a:bodyPr/>
        <a:lstStyle/>
        <a:p>
          <a:endParaRPr lang="en-GB"/>
        </a:p>
      </dgm:t>
    </dgm:pt>
    <dgm:pt modelId="{71E7738B-9B64-4ECD-9395-60C221494268}" type="sibTrans" cxnId="{C92FA49C-BE57-4AD2-8386-5543A8892F8B}">
      <dgm:prSet/>
      <dgm:spPr/>
      <dgm:t>
        <a:bodyPr/>
        <a:lstStyle/>
        <a:p>
          <a:endParaRPr lang="en-GB"/>
        </a:p>
      </dgm:t>
    </dgm:pt>
    <dgm:pt modelId="{55A33E3B-24BA-4DA1-9A8B-21DFB31FC364}">
      <dgm:prSet phldrT="[Text]"/>
      <dgm:spPr/>
      <dgm:t>
        <a:bodyPr/>
        <a:lstStyle/>
        <a:p>
          <a:endParaRPr lang="en-GB" dirty="0"/>
        </a:p>
      </dgm:t>
    </dgm:pt>
    <dgm:pt modelId="{126D0F9F-F5E3-4A88-8E67-BC7E3C6A404A}" type="parTrans" cxnId="{EB6E81D3-EB07-421F-9F4D-01996D9413A5}">
      <dgm:prSet/>
      <dgm:spPr>
        <a:ln>
          <a:solidFill>
            <a:srgbClr val="34599C"/>
          </a:solidFill>
          <a:headEnd type="stealth"/>
        </a:ln>
      </dgm:spPr>
      <dgm:t>
        <a:bodyPr/>
        <a:lstStyle/>
        <a:p>
          <a:endParaRPr lang="en-GB"/>
        </a:p>
      </dgm:t>
    </dgm:pt>
    <dgm:pt modelId="{57527D9C-CD22-438B-A780-62488B3E3B87}" type="sibTrans" cxnId="{EB6E81D3-EB07-421F-9F4D-01996D9413A5}">
      <dgm:prSet/>
      <dgm:spPr/>
      <dgm:t>
        <a:bodyPr/>
        <a:lstStyle/>
        <a:p>
          <a:endParaRPr lang="en-GB"/>
        </a:p>
      </dgm:t>
    </dgm:pt>
    <dgm:pt modelId="{266531BE-7F59-4994-AD27-8197732F0C62}">
      <dgm:prSet phldrT="[Text]"/>
      <dgm:spPr/>
      <dgm:t>
        <a:bodyPr/>
        <a:lstStyle/>
        <a:p>
          <a:endParaRPr lang="en-GB" dirty="0"/>
        </a:p>
        <a:p>
          <a:endParaRPr lang="en-GB" dirty="0"/>
        </a:p>
      </dgm:t>
    </dgm:pt>
    <dgm:pt modelId="{724AB5B7-F192-4A8A-8960-7FA988682D65}" type="parTrans" cxnId="{394D5DF5-5514-46D7-9615-9E1D52C6F4F9}">
      <dgm:prSet/>
      <dgm:spPr>
        <a:ln>
          <a:solidFill>
            <a:srgbClr val="34599C"/>
          </a:solidFill>
          <a:headEnd type="stealth"/>
        </a:ln>
      </dgm:spPr>
      <dgm:t>
        <a:bodyPr/>
        <a:lstStyle/>
        <a:p>
          <a:endParaRPr lang="en-GB"/>
        </a:p>
      </dgm:t>
    </dgm:pt>
    <dgm:pt modelId="{CF076E1B-A3CC-4E28-B912-754B42D81776}" type="sibTrans" cxnId="{394D5DF5-5514-46D7-9615-9E1D52C6F4F9}">
      <dgm:prSet/>
      <dgm:spPr/>
      <dgm:t>
        <a:bodyPr/>
        <a:lstStyle/>
        <a:p>
          <a:endParaRPr lang="en-GB"/>
        </a:p>
      </dgm:t>
    </dgm:pt>
    <dgm:pt modelId="{87BCBB0D-E358-45E6-830D-2DBCFCAD59BF}">
      <dgm:prSet phldrT="[Text]"/>
      <dgm:spPr/>
      <dgm:t>
        <a:bodyPr/>
        <a:lstStyle/>
        <a:p>
          <a:r>
            <a:rPr lang="en-GB" dirty="0"/>
            <a:t> </a:t>
          </a:r>
        </a:p>
      </dgm:t>
    </dgm:pt>
    <dgm:pt modelId="{1EDF27CB-9333-469F-88AE-0AA5264CB1E2}" type="parTrans" cxnId="{8B802320-CED5-45C4-A1BE-95612C6F1BD2}">
      <dgm:prSet/>
      <dgm:spPr>
        <a:ln>
          <a:solidFill>
            <a:srgbClr val="34599C"/>
          </a:solidFill>
          <a:headEnd type="stealth"/>
        </a:ln>
      </dgm:spPr>
      <dgm:t>
        <a:bodyPr/>
        <a:lstStyle/>
        <a:p>
          <a:endParaRPr lang="en-GB"/>
        </a:p>
      </dgm:t>
    </dgm:pt>
    <dgm:pt modelId="{22DB3E1D-9FC6-47E1-913A-D290E1CE1EC1}" type="sibTrans" cxnId="{8B802320-CED5-45C4-A1BE-95612C6F1BD2}">
      <dgm:prSet/>
      <dgm:spPr/>
      <dgm:t>
        <a:bodyPr/>
        <a:lstStyle/>
        <a:p>
          <a:endParaRPr lang="en-GB"/>
        </a:p>
      </dgm:t>
    </dgm:pt>
    <dgm:pt modelId="{7D3DB6EE-C47A-4FF7-BBE7-14470C450FD8}">
      <dgm:prSet phldrT="[Text]"/>
      <dgm:spPr/>
      <dgm:t>
        <a:bodyPr/>
        <a:lstStyle/>
        <a:p>
          <a:r>
            <a:rPr lang="en-GB" dirty="0"/>
            <a:t> </a:t>
          </a:r>
        </a:p>
      </dgm:t>
    </dgm:pt>
    <dgm:pt modelId="{28B8CB56-8A32-4817-9FF6-11CFF2FCB615}" type="parTrans" cxnId="{AAC42726-6252-4F18-9338-46254E497C51}">
      <dgm:prSet/>
      <dgm:spPr>
        <a:ln>
          <a:solidFill>
            <a:srgbClr val="34599C"/>
          </a:solidFill>
          <a:headEnd type="stealth"/>
        </a:ln>
      </dgm:spPr>
      <dgm:t>
        <a:bodyPr/>
        <a:lstStyle/>
        <a:p>
          <a:endParaRPr lang="en-GB"/>
        </a:p>
      </dgm:t>
    </dgm:pt>
    <dgm:pt modelId="{BA42E178-B125-4AB0-9B4A-B7A565A8809B}" type="sibTrans" cxnId="{AAC42726-6252-4F18-9338-46254E497C51}">
      <dgm:prSet/>
      <dgm:spPr/>
      <dgm:t>
        <a:bodyPr/>
        <a:lstStyle/>
        <a:p>
          <a:endParaRPr lang="en-GB"/>
        </a:p>
      </dgm:t>
    </dgm:pt>
    <dgm:pt modelId="{308FA77C-7EDA-4E60-8E7F-5F08EE8D1340}" type="pres">
      <dgm:prSet presAssocID="{A0A6BCA5-4B12-462D-B863-2D0357DA9BA2}" presName="cycle" presStyleCnt="0">
        <dgm:presLayoutVars>
          <dgm:chMax val="1"/>
          <dgm:dir/>
          <dgm:animLvl val="ctr"/>
          <dgm:resizeHandles val="exact"/>
        </dgm:presLayoutVars>
      </dgm:prSet>
      <dgm:spPr/>
    </dgm:pt>
    <dgm:pt modelId="{A7F2F354-0197-4B6E-B811-66A0365983F1}" type="pres">
      <dgm:prSet presAssocID="{3C4DBA03-35D1-4B68-8A3F-8EDE2C9A056D}" presName="centerShape" presStyleLbl="node0" presStyleIdx="0" presStyleCnt="1" custScaleX="50100" custScaleY="46571" custLinFactNeighborX="89766" custLinFactNeighborY="-615"/>
      <dgm:spPr/>
    </dgm:pt>
    <dgm:pt modelId="{DF7E9A75-61BE-421B-8C4F-402AB93F1BAD}" type="pres">
      <dgm:prSet presAssocID="{126D0F9F-F5E3-4A88-8E67-BC7E3C6A404A}" presName="Name9" presStyleLbl="parChTrans1D2" presStyleIdx="0" presStyleCnt="4"/>
      <dgm:spPr/>
    </dgm:pt>
    <dgm:pt modelId="{9E12FED3-F8E8-4BA0-B7E0-9D70E29A8311}" type="pres">
      <dgm:prSet presAssocID="{126D0F9F-F5E3-4A88-8E67-BC7E3C6A404A}" presName="connTx" presStyleLbl="parChTrans1D2" presStyleIdx="0" presStyleCnt="4"/>
      <dgm:spPr/>
    </dgm:pt>
    <dgm:pt modelId="{8B6AD0B8-DF73-4524-9444-58057D7D570D}" type="pres">
      <dgm:prSet presAssocID="{55A33E3B-24BA-4DA1-9A8B-21DFB31FC364}" presName="node" presStyleLbl="node1" presStyleIdx="0" presStyleCnt="4" custScaleX="49764" custScaleY="46571" custRadScaleRad="167509" custRadScaleInc="-118283">
        <dgm:presLayoutVars>
          <dgm:bulletEnabled val="1"/>
        </dgm:presLayoutVars>
      </dgm:prSet>
      <dgm:spPr/>
    </dgm:pt>
    <dgm:pt modelId="{DE4EA278-B9B3-4082-8761-A326DB9F99A3}" type="pres">
      <dgm:prSet presAssocID="{724AB5B7-F192-4A8A-8960-7FA988682D65}" presName="Name9" presStyleLbl="parChTrans1D2" presStyleIdx="1" presStyleCnt="4"/>
      <dgm:spPr/>
    </dgm:pt>
    <dgm:pt modelId="{22BF8733-8FA6-45B5-9F97-A3C7674A6088}" type="pres">
      <dgm:prSet presAssocID="{724AB5B7-F192-4A8A-8960-7FA988682D65}" presName="connTx" presStyleLbl="parChTrans1D2" presStyleIdx="1" presStyleCnt="4"/>
      <dgm:spPr/>
    </dgm:pt>
    <dgm:pt modelId="{332901AB-35BA-448F-9CB9-A5F116F28ED6}" type="pres">
      <dgm:prSet presAssocID="{266531BE-7F59-4994-AD27-8197732F0C62}" presName="node" presStyleLbl="node1" presStyleIdx="1" presStyleCnt="4" custScaleX="49764" custScaleY="46571" custRadScaleRad="143024" custRadScaleInc="-354984">
        <dgm:presLayoutVars>
          <dgm:bulletEnabled val="1"/>
        </dgm:presLayoutVars>
      </dgm:prSet>
      <dgm:spPr/>
    </dgm:pt>
    <dgm:pt modelId="{D96C0E55-DAE9-415F-BFAE-C3A118A3582F}" type="pres">
      <dgm:prSet presAssocID="{1EDF27CB-9333-469F-88AE-0AA5264CB1E2}" presName="Name9" presStyleLbl="parChTrans1D2" presStyleIdx="2" presStyleCnt="4"/>
      <dgm:spPr/>
    </dgm:pt>
    <dgm:pt modelId="{97171521-007C-4248-96C5-A359F4EAD7F4}" type="pres">
      <dgm:prSet presAssocID="{1EDF27CB-9333-469F-88AE-0AA5264CB1E2}" presName="connTx" presStyleLbl="parChTrans1D2" presStyleIdx="2" presStyleCnt="4"/>
      <dgm:spPr/>
    </dgm:pt>
    <dgm:pt modelId="{BF4D9316-34C6-43C4-9B1C-A43580A8F3B9}" type="pres">
      <dgm:prSet presAssocID="{87BCBB0D-E358-45E6-830D-2DBCFCAD59BF}" presName="node" presStyleLbl="node1" presStyleIdx="2" presStyleCnt="4" custScaleX="49764" custScaleY="46571" custRadScaleRad="171136" custRadScaleInc="115167">
        <dgm:presLayoutVars>
          <dgm:bulletEnabled val="1"/>
        </dgm:presLayoutVars>
      </dgm:prSet>
      <dgm:spPr/>
    </dgm:pt>
    <dgm:pt modelId="{B6D68F00-3191-4231-853B-3C508A17BEEE}" type="pres">
      <dgm:prSet presAssocID="{28B8CB56-8A32-4817-9FF6-11CFF2FCB615}" presName="Name9" presStyleLbl="parChTrans1D2" presStyleIdx="3" presStyleCnt="4"/>
      <dgm:spPr/>
    </dgm:pt>
    <dgm:pt modelId="{7ADAF056-531F-4F43-9F0E-5A928ABC33BF}" type="pres">
      <dgm:prSet presAssocID="{28B8CB56-8A32-4817-9FF6-11CFF2FCB615}" presName="connTx" presStyleLbl="parChTrans1D2" presStyleIdx="3" presStyleCnt="4"/>
      <dgm:spPr/>
    </dgm:pt>
    <dgm:pt modelId="{8D61E4A0-B563-47F4-8143-EE04FE8E0E25}" type="pres">
      <dgm:prSet presAssocID="{7D3DB6EE-C47A-4FF7-BBE7-14470C450FD8}" presName="node" presStyleLbl="node1" presStyleIdx="3" presStyleCnt="4" custScaleX="49764" custScaleY="46571" custRadScaleRad="138683" custRadScaleInc="-24900">
        <dgm:presLayoutVars>
          <dgm:bulletEnabled val="1"/>
        </dgm:presLayoutVars>
      </dgm:prSet>
      <dgm:spPr/>
    </dgm:pt>
  </dgm:ptLst>
  <dgm:cxnLst>
    <dgm:cxn modelId="{0DF2FB05-9E6C-4513-AB54-0E675C6E4F11}" type="presOf" srcId="{724AB5B7-F192-4A8A-8960-7FA988682D65}" destId="{22BF8733-8FA6-45B5-9F97-A3C7674A6088}" srcOrd="1" destOrd="0" presId="urn:microsoft.com/office/officeart/2005/8/layout/radial1"/>
    <dgm:cxn modelId="{0483C408-265D-4B33-9359-C2FB1ED19926}" type="presOf" srcId="{724AB5B7-F192-4A8A-8960-7FA988682D65}" destId="{DE4EA278-B9B3-4082-8761-A326DB9F99A3}" srcOrd="0" destOrd="0" presId="urn:microsoft.com/office/officeart/2005/8/layout/radial1"/>
    <dgm:cxn modelId="{3482FB1C-5597-4DAB-BEDF-84C915886117}" type="presOf" srcId="{1EDF27CB-9333-469F-88AE-0AA5264CB1E2}" destId="{97171521-007C-4248-96C5-A359F4EAD7F4}" srcOrd="1" destOrd="0" presId="urn:microsoft.com/office/officeart/2005/8/layout/radial1"/>
    <dgm:cxn modelId="{8B802320-CED5-45C4-A1BE-95612C6F1BD2}" srcId="{3C4DBA03-35D1-4B68-8A3F-8EDE2C9A056D}" destId="{87BCBB0D-E358-45E6-830D-2DBCFCAD59BF}" srcOrd="2" destOrd="0" parTransId="{1EDF27CB-9333-469F-88AE-0AA5264CB1E2}" sibTransId="{22DB3E1D-9FC6-47E1-913A-D290E1CE1EC1}"/>
    <dgm:cxn modelId="{AAC42726-6252-4F18-9338-46254E497C51}" srcId="{3C4DBA03-35D1-4B68-8A3F-8EDE2C9A056D}" destId="{7D3DB6EE-C47A-4FF7-BBE7-14470C450FD8}" srcOrd="3" destOrd="0" parTransId="{28B8CB56-8A32-4817-9FF6-11CFF2FCB615}" sibTransId="{BA42E178-B125-4AB0-9B4A-B7A565A8809B}"/>
    <dgm:cxn modelId="{E0F21149-E2EB-4C32-A391-905DD8B3E140}" type="presOf" srcId="{126D0F9F-F5E3-4A88-8E67-BC7E3C6A404A}" destId="{9E12FED3-F8E8-4BA0-B7E0-9D70E29A8311}" srcOrd="1" destOrd="0" presId="urn:microsoft.com/office/officeart/2005/8/layout/radial1"/>
    <dgm:cxn modelId="{7C6C0C92-9EBE-49F2-BD18-88A17E16DC2C}" type="presOf" srcId="{126D0F9F-F5E3-4A88-8E67-BC7E3C6A404A}" destId="{DF7E9A75-61BE-421B-8C4F-402AB93F1BAD}" srcOrd="0" destOrd="0" presId="urn:microsoft.com/office/officeart/2005/8/layout/radial1"/>
    <dgm:cxn modelId="{C92FA49C-BE57-4AD2-8386-5543A8892F8B}" srcId="{A0A6BCA5-4B12-462D-B863-2D0357DA9BA2}" destId="{3C4DBA03-35D1-4B68-8A3F-8EDE2C9A056D}" srcOrd="0" destOrd="0" parTransId="{841D8BB2-9FFE-46BF-9263-502D2D90CFC2}" sibTransId="{71E7738B-9B64-4ECD-9395-60C221494268}"/>
    <dgm:cxn modelId="{786E6DAE-B9A7-459D-BD4D-EEF733A58082}" type="presOf" srcId="{28B8CB56-8A32-4817-9FF6-11CFF2FCB615}" destId="{7ADAF056-531F-4F43-9F0E-5A928ABC33BF}" srcOrd="1" destOrd="0" presId="urn:microsoft.com/office/officeart/2005/8/layout/radial1"/>
    <dgm:cxn modelId="{30D4ACBD-0BBB-4ED2-9358-90DF8BCF5F6F}" type="presOf" srcId="{7D3DB6EE-C47A-4FF7-BBE7-14470C450FD8}" destId="{8D61E4A0-B563-47F4-8143-EE04FE8E0E25}" srcOrd="0" destOrd="0" presId="urn:microsoft.com/office/officeart/2005/8/layout/radial1"/>
    <dgm:cxn modelId="{8C7969C2-A6C2-453B-B706-36CF9D5040C7}" type="presOf" srcId="{266531BE-7F59-4994-AD27-8197732F0C62}" destId="{332901AB-35BA-448F-9CB9-A5F116F28ED6}" srcOrd="0" destOrd="0" presId="urn:microsoft.com/office/officeart/2005/8/layout/radial1"/>
    <dgm:cxn modelId="{F12149C4-67B2-4EEE-9D41-DA09F481DD47}" type="presOf" srcId="{A0A6BCA5-4B12-462D-B863-2D0357DA9BA2}" destId="{308FA77C-7EDA-4E60-8E7F-5F08EE8D1340}" srcOrd="0" destOrd="0" presId="urn:microsoft.com/office/officeart/2005/8/layout/radial1"/>
    <dgm:cxn modelId="{EB6E81D3-EB07-421F-9F4D-01996D9413A5}" srcId="{3C4DBA03-35D1-4B68-8A3F-8EDE2C9A056D}" destId="{55A33E3B-24BA-4DA1-9A8B-21DFB31FC364}" srcOrd="0" destOrd="0" parTransId="{126D0F9F-F5E3-4A88-8E67-BC7E3C6A404A}" sibTransId="{57527D9C-CD22-438B-A780-62488B3E3B87}"/>
    <dgm:cxn modelId="{04FA6BDB-9B26-4753-923C-2E9832C2EFD8}" type="presOf" srcId="{1EDF27CB-9333-469F-88AE-0AA5264CB1E2}" destId="{D96C0E55-DAE9-415F-BFAE-C3A118A3582F}" srcOrd="0" destOrd="0" presId="urn:microsoft.com/office/officeart/2005/8/layout/radial1"/>
    <dgm:cxn modelId="{5F10EEE3-9DF9-4550-923E-63322152396B}" type="presOf" srcId="{3C4DBA03-35D1-4B68-8A3F-8EDE2C9A056D}" destId="{A7F2F354-0197-4B6E-B811-66A0365983F1}" srcOrd="0" destOrd="0" presId="urn:microsoft.com/office/officeart/2005/8/layout/radial1"/>
    <dgm:cxn modelId="{196268E7-C130-4F3D-A918-2B6C9906064E}" type="presOf" srcId="{55A33E3B-24BA-4DA1-9A8B-21DFB31FC364}" destId="{8B6AD0B8-DF73-4524-9444-58057D7D570D}" srcOrd="0" destOrd="0" presId="urn:microsoft.com/office/officeart/2005/8/layout/radial1"/>
    <dgm:cxn modelId="{113F8CEF-0A62-48A2-A877-00913C4FC1E7}" type="presOf" srcId="{28B8CB56-8A32-4817-9FF6-11CFF2FCB615}" destId="{B6D68F00-3191-4231-853B-3C508A17BEEE}" srcOrd="0" destOrd="0" presId="urn:microsoft.com/office/officeart/2005/8/layout/radial1"/>
    <dgm:cxn modelId="{394D5DF5-5514-46D7-9615-9E1D52C6F4F9}" srcId="{3C4DBA03-35D1-4B68-8A3F-8EDE2C9A056D}" destId="{266531BE-7F59-4994-AD27-8197732F0C62}" srcOrd="1" destOrd="0" parTransId="{724AB5B7-F192-4A8A-8960-7FA988682D65}" sibTransId="{CF076E1B-A3CC-4E28-B912-754B42D81776}"/>
    <dgm:cxn modelId="{E95222FC-252E-4A10-9254-917921E0BF87}" type="presOf" srcId="{87BCBB0D-E358-45E6-830D-2DBCFCAD59BF}" destId="{BF4D9316-34C6-43C4-9B1C-A43580A8F3B9}" srcOrd="0" destOrd="0" presId="urn:microsoft.com/office/officeart/2005/8/layout/radial1"/>
    <dgm:cxn modelId="{07F24CD5-7773-40D9-9DBC-448A5BDF9F21}" type="presParOf" srcId="{308FA77C-7EDA-4E60-8E7F-5F08EE8D1340}" destId="{A7F2F354-0197-4B6E-B811-66A0365983F1}" srcOrd="0" destOrd="0" presId="urn:microsoft.com/office/officeart/2005/8/layout/radial1"/>
    <dgm:cxn modelId="{9088B550-1D80-4B65-9E07-63EA40F8740C}" type="presParOf" srcId="{308FA77C-7EDA-4E60-8E7F-5F08EE8D1340}" destId="{DF7E9A75-61BE-421B-8C4F-402AB93F1BAD}" srcOrd="1" destOrd="0" presId="urn:microsoft.com/office/officeart/2005/8/layout/radial1"/>
    <dgm:cxn modelId="{8B1E1DE9-04FC-4169-9BB4-109FFA73A0A7}" type="presParOf" srcId="{DF7E9A75-61BE-421B-8C4F-402AB93F1BAD}" destId="{9E12FED3-F8E8-4BA0-B7E0-9D70E29A8311}" srcOrd="0" destOrd="0" presId="urn:microsoft.com/office/officeart/2005/8/layout/radial1"/>
    <dgm:cxn modelId="{D7681504-7464-4231-953D-30986BFE1DC9}" type="presParOf" srcId="{308FA77C-7EDA-4E60-8E7F-5F08EE8D1340}" destId="{8B6AD0B8-DF73-4524-9444-58057D7D570D}" srcOrd="2" destOrd="0" presId="urn:microsoft.com/office/officeart/2005/8/layout/radial1"/>
    <dgm:cxn modelId="{8548D712-F2A8-4189-8B73-6F46377C1392}" type="presParOf" srcId="{308FA77C-7EDA-4E60-8E7F-5F08EE8D1340}" destId="{DE4EA278-B9B3-4082-8761-A326DB9F99A3}" srcOrd="3" destOrd="0" presId="urn:microsoft.com/office/officeart/2005/8/layout/radial1"/>
    <dgm:cxn modelId="{D55F977F-FC26-4593-9346-AB819A47FFD5}" type="presParOf" srcId="{DE4EA278-B9B3-4082-8761-A326DB9F99A3}" destId="{22BF8733-8FA6-45B5-9F97-A3C7674A6088}" srcOrd="0" destOrd="0" presId="urn:microsoft.com/office/officeart/2005/8/layout/radial1"/>
    <dgm:cxn modelId="{11A18132-84B3-47F9-8BC8-80129CE46D84}" type="presParOf" srcId="{308FA77C-7EDA-4E60-8E7F-5F08EE8D1340}" destId="{332901AB-35BA-448F-9CB9-A5F116F28ED6}" srcOrd="4" destOrd="0" presId="urn:microsoft.com/office/officeart/2005/8/layout/radial1"/>
    <dgm:cxn modelId="{1D6F658F-463A-4928-BCFA-92E2878D1B58}" type="presParOf" srcId="{308FA77C-7EDA-4E60-8E7F-5F08EE8D1340}" destId="{D96C0E55-DAE9-415F-BFAE-C3A118A3582F}" srcOrd="5" destOrd="0" presId="urn:microsoft.com/office/officeart/2005/8/layout/radial1"/>
    <dgm:cxn modelId="{037E593E-9D0B-4FBB-BDFA-235454E1DE26}" type="presParOf" srcId="{D96C0E55-DAE9-415F-BFAE-C3A118A3582F}" destId="{97171521-007C-4248-96C5-A359F4EAD7F4}" srcOrd="0" destOrd="0" presId="urn:microsoft.com/office/officeart/2005/8/layout/radial1"/>
    <dgm:cxn modelId="{07E5A026-D8C9-40F0-AA9E-811E26DB9759}" type="presParOf" srcId="{308FA77C-7EDA-4E60-8E7F-5F08EE8D1340}" destId="{BF4D9316-34C6-43C4-9B1C-A43580A8F3B9}" srcOrd="6" destOrd="0" presId="urn:microsoft.com/office/officeart/2005/8/layout/radial1"/>
    <dgm:cxn modelId="{36E715DD-26CD-4727-AB1B-2E7BAFF18D60}" type="presParOf" srcId="{308FA77C-7EDA-4E60-8E7F-5F08EE8D1340}" destId="{B6D68F00-3191-4231-853B-3C508A17BEEE}" srcOrd="7" destOrd="0" presId="urn:microsoft.com/office/officeart/2005/8/layout/radial1"/>
    <dgm:cxn modelId="{A126ACA6-3EA1-4768-BDD2-71E6A1ACF4C3}" type="presParOf" srcId="{B6D68F00-3191-4231-853B-3C508A17BEEE}" destId="{7ADAF056-531F-4F43-9F0E-5A928ABC33BF}" srcOrd="0" destOrd="0" presId="urn:microsoft.com/office/officeart/2005/8/layout/radial1"/>
    <dgm:cxn modelId="{F93A851C-73A8-4625-A5CC-A87B92C6CD68}" type="presParOf" srcId="{308FA77C-7EDA-4E60-8E7F-5F08EE8D1340}" destId="{8D61E4A0-B563-47F4-8143-EE04FE8E0E25}" srcOrd="8" destOrd="0" presId="urn:microsoft.com/office/officeart/2005/8/layout/radial1"/>
  </dgm:cxnLst>
  <dgm:bg/>
  <dgm:whole>
    <a:ln>
      <a:noFill/>
    </a:ln>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210634-9BB3-495C-AD97-9EB7D2B12879}">
      <dsp:nvSpPr>
        <dsp:cNvPr id="0" name=""/>
        <dsp:cNvSpPr/>
      </dsp:nvSpPr>
      <dsp:spPr>
        <a:xfrm rot="10800000">
          <a:off x="3041070" y="0"/>
          <a:ext cx="5903253" cy="1216766"/>
        </a:xfrm>
        <a:prstGeom prst="nonIsoscelesTrapezoid">
          <a:avLst>
            <a:gd name="adj1" fmla="val 0"/>
            <a:gd name="adj2" fmla="val 83310"/>
          </a:avLst>
        </a:prstGeom>
        <a:solidFill>
          <a:schemeClr val="lt1">
            <a:alpha val="90000"/>
            <a:hueOff val="0"/>
            <a:satOff val="0"/>
            <a:lumOff val="0"/>
            <a:alphaOff val="0"/>
          </a:schemeClr>
        </a:solidFill>
        <a:ln w="25400" cap="flat" cmpd="sng" algn="ctr">
          <a:solidFill>
            <a:schemeClr val="accent1">
              <a:hueOff val="0"/>
              <a:satOff val="0"/>
              <a:lumOff val="0"/>
              <a:alpha val="32000"/>
            </a:schemeClr>
          </a:solidFill>
          <a:prstDash val="sysDot"/>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228600" lvl="1" indent="-228600" algn="l" defTabSz="1022350">
            <a:lnSpc>
              <a:spcPct val="90000"/>
            </a:lnSpc>
            <a:spcBef>
              <a:spcPct val="0"/>
            </a:spcBef>
            <a:spcAft>
              <a:spcPct val="15000"/>
            </a:spcAft>
            <a:buChar char="•"/>
          </a:pPr>
          <a:r>
            <a:rPr lang="en-US" sz="2300" kern="1200" noProof="0" dirty="0">
              <a:ln>
                <a:noFill/>
              </a:ln>
              <a:latin typeface="Lexend Light" pitchFamily="2" charset="0"/>
              <a:cs typeface="Times New Roman" panose="02020603050405020304" pitchFamily="18" charset="0"/>
            </a:rPr>
            <a:t>Motivation</a:t>
          </a:r>
        </a:p>
        <a:p>
          <a:pPr marL="228600" lvl="1" indent="-228600" algn="l" defTabSz="1022350">
            <a:lnSpc>
              <a:spcPct val="90000"/>
            </a:lnSpc>
            <a:spcBef>
              <a:spcPct val="0"/>
            </a:spcBef>
            <a:spcAft>
              <a:spcPct val="15000"/>
            </a:spcAft>
            <a:buChar char="•"/>
          </a:pPr>
          <a:r>
            <a:rPr lang="en-US" sz="2300" kern="1200" noProof="0" dirty="0">
              <a:ln>
                <a:noFill/>
              </a:ln>
              <a:latin typeface="Lexend Light" pitchFamily="2" charset="0"/>
              <a:cs typeface="Times New Roman" panose="02020603050405020304" pitchFamily="18" charset="0"/>
            </a:rPr>
            <a:t>Building blocks</a:t>
          </a:r>
        </a:p>
      </dsp:txBody>
      <dsp:txXfrm rot="10800000">
        <a:off x="4054760" y="0"/>
        <a:ext cx="4889563" cy="1216766"/>
      </dsp:txXfrm>
    </dsp:sp>
    <dsp:sp modelId="{A4C7D0D2-1D35-4C83-8FA6-05E23D888DF6}">
      <dsp:nvSpPr>
        <dsp:cNvPr id="0" name=""/>
        <dsp:cNvSpPr/>
      </dsp:nvSpPr>
      <dsp:spPr>
        <a:xfrm>
          <a:off x="2027380" y="0"/>
          <a:ext cx="2027380" cy="1216766"/>
        </a:xfrm>
        <a:prstGeom prst="trapezoid">
          <a:avLst>
            <a:gd name="adj" fmla="val 83310"/>
          </a:avLst>
        </a:prstGeom>
        <a:gradFill rotWithShape="0">
          <a:gsLst>
            <a:gs pos="0">
              <a:schemeClr val="accent1">
                <a:lumMod val="5000"/>
                <a:lumOff val="95000"/>
              </a:schemeClr>
            </a:gs>
            <a:gs pos="55000">
              <a:srgbClr val="A71D30"/>
            </a:gs>
            <a:gs pos="34000">
              <a:srgbClr val="AB2638"/>
            </a:gs>
            <a:gs pos="69000">
              <a:srgbClr val="9B0014"/>
            </a:gs>
          </a:gsLst>
          <a:lin ang="5400000" scaled="1"/>
        </a:gradFill>
        <a:ln w="25400" cap="flat" cmpd="sng" algn="ctr">
          <a:solidFill>
            <a:schemeClr val="lt1">
              <a:hueOff val="0"/>
              <a:satOff val="0"/>
              <a:lumOff val="0"/>
              <a:alphaOff val="0"/>
            </a:schemeClr>
          </a:solidFill>
          <a:prstDash val="solid"/>
        </a:ln>
        <a:effectLst>
          <a:outerShdw dist="38100" dir="8100000" algn="tr" rotWithShape="0">
            <a:prstClr val="black">
              <a:alpha val="40000"/>
            </a:prstClr>
          </a:outerShdw>
          <a:softEdge rad="25400"/>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it-IT" sz="2000" b="0" i="0" kern="1200" dirty="0">
            <a:ln>
              <a:noFill/>
            </a:ln>
            <a:solidFill>
              <a:schemeClr val="bg1"/>
            </a:solidFill>
            <a:latin typeface="Lexend Light" pitchFamily="2" charset="0"/>
          </a:endParaRPr>
        </a:p>
        <a:p>
          <a:pPr marL="0" lvl="0" indent="0" algn="ctr" defTabSz="889000">
            <a:lnSpc>
              <a:spcPct val="90000"/>
            </a:lnSpc>
            <a:spcBef>
              <a:spcPct val="0"/>
            </a:spcBef>
            <a:spcAft>
              <a:spcPct val="35000"/>
            </a:spcAft>
            <a:buNone/>
          </a:pPr>
          <a:r>
            <a:rPr lang="it-IT" sz="2000" b="0" i="0" kern="1200" dirty="0">
              <a:ln>
                <a:noFill/>
              </a:ln>
              <a:solidFill>
                <a:schemeClr val="bg1"/>
              </a:solidFill>
              <a:latin typeface="Lexend Light" pitchFamily="2" charset="0"/>
            </a:rPr>
            <a:t>SNN </a:t>
          </a:r>
        </a:p>
        <a:p>
          <a:pPr marL="0" lvl="0" indent="0" algn="ctr" defTabSz="889000">
            <a:lnSpc>
              <a:spcPct val="90000"/>
            </a:lnSpc>
            <a:spcBef>
              <a:spcPct val="0"/>
            </a:spcBef>
            <a:spcAft>
              <a:spcPct val="35000"/>
            </a:spcAft>
            <a:buNone/>
          </a:pPr>
          <a:r>
            <a:rPr lang="en-GB" sz="2000" kern="1200" dirty="0">
              <a:ln>
                <a:noFill/>
              </a:ln>
              <a:solidFill>
                <a:schemeClr val="bg1"/>
              </a:solidFill>
              <a:latin typeface="Lexend Light" pitchFamily="2" charset="0"/>
            </a:rPr>
            <a:t>Intro</a:t>
          </a:r>
        </a:p>
      </dsp:txBody>
      <dsp:txXfrm>
        <a:off x="2027380" y="0"/>
        <a:ext cx="2027380" cy="1216766"/>
      </dsp:txXfrm>
    </dsp:sp>
    <dsp:sp modelId="{03E52EAF-7F83-423F-8E3A-4D1DBBA49A76}">
      <dsp:nvSpPr>
        <dsp:cNvPr id="0" name=""/>
        <dsp:cNvSpPr/>
      </dsp:nvSpPr>
      <dsp:spPr>
        <a:xfrm rot="10800000">
          <a:off x="4054760" y="1216766"/>
          <a:ext cx="4889563" cy="1216766"/>
        </a:xfrm>
        <a:prstGeom prst="nonIsoscelesTrapezoid">
          <a:avLst>
            <a:gd name="adj1" fmla="val 0"/>
            <a:gd name="adj2" fmla="val 83310"/>
          </a:avLst>
        </a:prstGeom>
        <a:solidFill>
          <a:schemeClr val="lt1">
            <a:alpha val="90000"/>
            <a:hueOff val="0"/>
            <a:satOff val="0"/>
            <a:lumOff val="0"/>
            <a:alphaOff val="0"/>
          </a:schemeClr>
        </a:solidFill>
        <a:ln w="25400" cap="flat" cmpd="sng" algn="ctr">
          <a:solidFill>
            <a:schemeClr val="accent1">
              <a:hueOff val="0"/>
              <a:satOff val="0"/>
              <a:lumOff val="0"/>
              <a:alpha val="32000"/>
            </a:schemeClr>
          </a:solidFill>
          <a:prstDash val="sysDot"/>
          <a:miter lim="800000"/>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228600" lvl="1" indent="-228600" algn="l" defTabSz="1022350">
            <a:lnSpc>
              <a:spcPct val="90000"/>
            </a:lnSpc>
            <a:spcBef>
              <a:spcPct val="0"/>
            </a:spcBef>
            <a:spcAft>
              <a:spcPct val="15000"/>
            </a:spcAft>
            <a:buChar char="•"/>
          </a:pPr>
          <a:r>
            <a:rPr lang="en-GB" sz="2300" b="0" i="0" kern="1200" dirty="0">
              <a:ln>
                <a:noFill/>
              </a:ln>
              <a:solidFill>
                <a:srgbClr val="000000">
                  <a:hueOff val="0"/>
                  <a:satOff val="0"/>
                  <a:lumOff val="0"/>
                  <a:alphaOff val="0"/>
                </a:srgbClr>
              </a:solidFill>
              <a:latin typeface="Lexend Light" pitchFamily="2" charset="0"/>
              <a:ea typeface="+mn-ea"/>
              <a:cs typeface="Times New Roman" panose="02020603050405020304" pitchFamily="18" charset="0"/>
            </a:rPr>
            <a:t>LIF Derivation</a:t>
          </a:r>
        </a:p>
        <a:p>
          <a:pPr marL="228600" lvl="1" indent="-228600" algn="l" defTabSz="1022350">
            <a:lnSpc>
              <a:spcPct val="90000"/>
            </a:lnSpc>
            <a:spcBef>
              <a:spcPct val="0"/>
            </a:spcBef>
            <a:spcAft>
              <a:spcPct val="15000"/>
            </a:spcAft>
            <a:buChar char="•"/>
          </a:pPr>
          <a:r>
            <a:rPr lang="en-GB" sz="2300" b="0" i="0" kern="1200" dirty="0">
              <a:ln>
                <a:noFill/>
              </a:ln>
              <a:solidFill>
                <a:srgbClr val="000000">
                  <a:hueOff val="0"/>
                  <a:satOff val="0"/>
                  <a:lumOff val="0"/>
                  <a:alphaOff val="0"/>
                </a:srgbClr>
              </a:solidFill>
              <a:latin typeface="Lexend Light" pitchFamily="2" charset="0"/>
              <a:ea typeface="+mn-ea"/>
              <a:cs typeface="Times New Roman" panose="02020603050405020304" pitchFamily="18" charset="0"/>
            </a:rPr>
            <a:t>Implementation and Properties</a:t>
          </a:r>
        </a:p>
      </dsp:txBody>
      <dsp:txXfrm rot="10800000">
        <a:off x="5068450" y="1216766"/>
        <a:ext cx="3875873" cy="1216766"/>
      </dsp:txXfrm>
    </dsp:sp>
    <dsp:sp modelId="{C5912750-D0BE-40F5-98D3-3B1F39B8B85D}">
      <dsp:nvSpPr>
        <dsp:cNvPr id="0" name=""/>
        <dsp:cNvSpPr/>
      </dsp:nvSpPr>
      <dsp:spPr>
        <a:xfrm>
          <a:off x="1013690" y="1216766"/>
          <a:ext cx="4054760" cy="1216766"/>
        </a:xfrm>
        <a:prstGeom prst="trapezoid">
          <a:avLst>
            <a:gd name="adj" fmla="val 83310"/>
          </a:avLst>
        </a:prstGeom>
        <a:gradFill rotWithShape="0">
          <a:gsLst>
            <a:gs pos="0">
              <a:schemeClr val="accent1">
                <a:lumMod val="5000"/>
                <a:lumOff val="95000"/>
              </a:schemeClr>
            </a:gs>
            <a:gs pos="55000">
              <a:srgbClr val="A71D30"/>
            </a:gs>
            <a:gs pos="34000">
              <a:srgbClr val="AB2638"/>
            </a:gs>
            <a:gs pos="69000">
              <a:srgbClr val="9B0014"/>
            </a:gs>
          </a:gsLst>
          <a:lin ang="5400000" scaled="1"/>
        </a:gradFill>
        <a:ln w="25400" cap="flat" cmpd="sng" algn="ctr">
          <a:solidFill>
            <a:schemeClr val="lt1">
              <a:hueOff val="0"/>
              <a:satOff val="0"/>
              <a:lumOff val="0"/>
              <a:alphaOff val="0"/>
            </a:schemeClr>
          </a:solidFill>
          <a:prstDash val="solid"/>
        </a:ln>
        <a:effectLst>
          <a:outerShdw dist="38100" dir="8100000" algn="tr" rotWithShape="0">
            <a:prstClr val="black">
              <a:alpha val="40000"/>
            </a:prstClr>
          </a:outerShdw>
          <a:softEdge rad="25400"/>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it-IT" sz="2000" b="0" i="0" kern="1200" dirty="0">
              <a:ln>
                <a:noFill/>
              </a:ln>
              <a:solidFill>
                <a:schemeClr val="bg1"/>
              </a:solidFill>
              <a:latin typeface="Lexend Light" pitchFamily="2" charset="0"/>
            </a:rPr>
            <a:t>Leaky Integrate-</a:t>
          </a:r>
        </a:p>
        <a:p>
          <a:pPr marL="0" lvl="0" indent="0" algn="ctr" defTabSz="889000">
            <a:lnSpc>
              <a:spcPct val="90000"/>
            </a:lnSpc>
            <a:spcBef>
              <a:spcPct val="0"/>
            </a:spcBef>
            <a:spcAft>
              <a:spcPct val="35000"/>
            </a:spcAft>
            <a:buNone/>
          </a:pPr>
          <a:r>
            <a:rPr lang="en-GB" sz="2000" kern="1200" dirty="0">
              <a:ln>
                <a:noFill/>
              </a:ln>
              <a:solidFill>
                <a:schemeClr val="bg1"/>
              </a:solidFill>
              <a:latin typeface="Lexend Light" pitchFamily="2" charset="0"/>
            </a:rPr>
            <a:t>and-Fire Neuron (LIF)</a:t>
          </a:r>
        </a:p>
      </dsp:txBody>
      <dsp:txXfrm>
        <a:off x="1723273" y="1216766"/>
        <a:ext cx="2635594" cy="1216766"/>
      </dsp:txXfrm>
    </dsp:sp>
    <dsp:sp modelId="{27695FAB-A51A-4FDA-AC9D-8956981A74DF}">
      <dsp:nvSpPr>
        <dsp:cNvPr id="0" name=""/>
        <dsp:cNvSpPr/>
      </dsp:nvSpPr>
      <dsp:spPr>
        <a:xfrm rot="10800000">
          <a:off x="5068450" y="2433532"/>
          <a:ext cx="3875873" cy="1216766"/>
        </a:xfrm>
        <a:prstGeom prst="nonIsoscelesTrapezoid">
          <a:avLst>
            <a:gd name="adj1" fmla="val 0"/>
            <a:gd name="adj2" fmla="val 83310"/>
          </a:avLst>
        </a:prstGeom>
        <a:solidFill>
          <a:schemeClr val="lt1">
            <a:alpha val="90000"/>
            <a:hueOff val="0"/>
            <a:satOff val="0"/>
            <a:lumOff val="0"/>
            <a:alphaOff val="0"/>
          </a:schemeClr>
        </a:solidFill>
        <a:ln w="25400" cap="flat" cmpd="sng" algn="ctr">
          <a:solidFill>
            <a:schemeClr val="accent1">
              <a:hueOff val="0"/>
              <a:satOff val="0"/>
              <a:lumOff val="0"/>
              <a:alpha val="32000"/>
            </a:schemeClr>
          </a:solidFill>
          <a:prstDash val="sysDot"/>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228600" lvl="1" indent="-228600" algn="l" defTabSz="1022350">
            <a:lnSpc>
              <a:spcPct val="90000"/>
            </a:lnSpc>
            <a:spcBef>
              <a:spcPct val="0"/>
            </a:spcBef>
            <a:spcAft>
              <a:spcPct val="15000"/>
            </a:spcAft>
            <a:buChar char="•"/>
          </a:pPr>
          <a:r>
            <a:rPr lang="it-IT" sz="2300" b="0" i="0" kern="1200" dirty="0">
              <a:ln>
                <a:noFill/>
              </a:ln>
              <a:latin typeface="Lexend Light" pitchFamily="2" charset="0"/>
            </a:rPr>
            <a:t>STDP </a:t>
          </a:r>
          <a:r>
            <a:rPr lang="en-US" sz="2300" b="0" i="0" kern="1200" noProof="0" dirty="0">
              <a:ln>
                <a:noFill/>
              </a:ln>
              <a:latin typeface="Lexend Light" pitchFamily="2" charset="0"/>
            </a:rPr>
            <a:t>Derivation</a:t>
          </a:r>
          <a:endParaRPr lang="en-US" sz="2300" kern="1200" noProof="0" dirty="0">
            <a:ln>
              <a:noFill/>
            </a:ln>
            <a:latin typeface="Lexend Light" pitchFamily="2" charset="0"/>
          </a:endParaRPr>
        </a:p>
        <a:p>
          <a:pPr marL="228600" lvl="1" indent="-228600" algn="l" defTabSz="1022350">
            <a:lnSpc>
              <a:spcPct val="90000"/>
            </a:lnSpc>
            <a:spcBef>
              <a:spcPct val="0"/>
            </a:spcBef>
            <a:spcAft>
              <a:spcPct val="15000"/>
            </a:spcAft>
            <a:buChar char="•"/>
          </a:pPr>
          <a:r>
            <a:rPr lang="en-GB" sz="2300" kern="1200" dirty="0">
              <a:ln>
                <a:noFill/>
              </a:ln>
              <a:latin typeface="Lexend Light" pitchFamily="2" charset="0"/>
            </a:rPr>
            <a:t>Implementation and Properties</a:t>
          </a:r>
        </a:p>
      </dsp:txBody>
      <dsp:txXfrm rot="10800000">
        <a:off x="6082140" y="2433532"/>
        <a:ext cx="2862183" cy="1216766"/>
      </dsp:txXfrm>
    </dsp:sp>
    <dsp:sp modelId="{EE7D80E6-D5F3-4482-915D-1CFD614AA911}">
      <dsp:nvSpPr>
        <dsp:cNvPr id="0" name=""/>
        <dsp:cNvSpPr/>
      </dsp:nvSpPr>
      <dsp:spPr>
        <a:xfrm>
          <a:off x="0" y="2433532"/>
          <a:ext cx="6082140" cy="1216766"/>
        </a:xfrm>
        <a:prstGeom prst="trapezoid">
          <a:avLst>
            <a:gd name="adj" fmla="val 83310"/>
          </a:avLst>
        </a:prstGeom>
        <a:gradFill rotWithShape="0">
          <a:gsLst>
            <a:gs pos="0">
              <a:schemeClr val="accent1">
                <a:lumMod val="5000"/>
                <a:lumOff val="95000"/>
              </a:schemeClr>
            </a:gs>
            <a:gs pos="55000">
              <a:srgbClr val="A71D30"/>
            </a:gs>
            <a:gs pos="34000">
              <a:srgbClr val="AB2638"/>
            </a:gs>
            <a:gs pos="69000">
              <a:srgbClr val="9B0014"/>
            </a:gs>
          </a:gsLst>
          <a:lin ang="5400000" scaled="1"/>
        </a:gradFill>
        <a:ln w="25400" cap="flat" cmpd="sng" algn="ctr">
          <a:solidFill>
            <a:schemeClr val="lt1">
              <a:hueOff val="0"/>
              <a:satOff val="0"/>
              <a:lumOff val="0"/>
              <a:alphaOff val="0"/>
            </a:schemeClr>
          </a:solidFill>
          <a:prstDash val="solid"/>
        </a:ln>
        <a:effectLst>
          <a:outerShdw dist="38100" dir="8100000" algn="tr" rotWithShape="0">
            <a:prstClr val="black">
              <a:alpha val="40000"/>
            </a:prstClr>
          </a:outerShdw>
          <a:softEdge rad="25400"/>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it-IT" sz="2000" b="0" i="0" kern="1200" dirty="0">
              <a:ln>
                <a:noFill/>
              </a:ln>
              <a:solidFill>
                <a:schemeClr val="bg1"/>
              </a:solidFill>
              <a:latin typeface="Lexend Light" pitchFamily="2" charset="0"/>
            </a:rPr>
            <a:t>Spike Timing-</a:t>
          </a:r>
          <a:r>
            <a:rPr lang="it-IT" sz="2000" b="0" i="0" kern="1200" dirty="0" err="1">
              <a:ln>
                <a:noFill/>
              </a:ln>
              <a:solidFill>
                <a:schemeClr val="bg1"/>
              </a:solidFill>
              <a:latin typeface="Lexend Light" pitchFamily="2" charset="0"/>
            </a:rPr>
            <a:t>Dependent</a:t>
          </a:r>
          <a:r>
            <a:rPr lang="it-IT" sz="2000" b="0" i="0" kern="1200" dirty="0">
              <a:ln>
                <a:noFill/>
              </a:ln>
              <a:solidFill>
                <a:schemeClr val="bg1"/>
              </a:solidFill>
              <a:latin typeface="Lexend Light" pitchFamily="2" charset="0"/>
            </a:rPr>
            <a:t> </a:t>
          </a:r>
          <a:r>
            <a:rPr lang="it-IT" sz="2000" b="0" i="0" kern="1200" dirty="0" err="1">
              <a:ln>
                <a:noFill/>
              </a:ln>
              <a:solidFill>
                <a:schemeClr val="bg1"/>
              </a:solidFill>
              <a:latin typeface="Lexend Light" pitchFamily="2" charset="0"/>
            </a:rPr>
            <a:t>Plasticity</a:t>
          </a:r>
          <a:r>
            <a:rPr lang="it-IT" sz="2000" b="0" i="0" kern="1200" dirty="0">
              <a:ln>
                <a:noFill/>
              </a:ln>
              <a:solidFill>
                <a:schemeClr val="bg1"/>
              </a:solidFill>
              <a:latin typeface="Lexend Light" pitchFamily="2" charset="0"/>
            </a:rPr>
            <a:t> (STDP)</a:t>
          </a:r>
          <a:endParaRPr lang="en-GB" sz="2000" kern="1200" dirty="0">
            <a:ln>
              <a:noFill/>
            </a:ln>
            <a:solidFill>
              <a:schemeClr val="bg1"/>
            </a:solidFill>
            <a:latin typeface="Lexend Light" pitchFamily="2" charset="0"/>
          </a:endParaRPr>
        </a:p>
      </dsp:txBody>
      <dsp:txXfrm>
        <a:off x="1064374" y="2433532"/>
        <a:ext cx="3953391" cy="12167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299B6F-795F-4158-93B5-33BFC23AE9BA}">
      <dsp:nvSpPr>
        <dsp:cNvPr id="0" name=""/>
        <dsp:cNvSpPr/>
      </dsp:nvSpPr>
      <dsp:spPr>
        <a:xfrm>
          <a:off x="2452" y="1450"/>
          <a:ext cx="2391370" cy="95654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dirty="0"/>
            <a:t>Spike</a:t>
          </a:r>
          <a:endParaRPr lang="en-US" sz="2000" kern="1200" dirty="0"/>
        </a:p>
      </dsp:txBody>
      <dsp:txXfrm>
        <a:off x="2452" y="1450"/>
        <a:ext cx="2391370" cy="956548"/>
      </dsp:txXfrm>
    </dsp:sp>
    <dsp:sp modelId="{4CAD5994-2AE5-40AB-958D-0D3C863492B6}">
      <dsp:nvSpPr>
        <dsp:cNvPr id="0" name=""/>
        <dsp:cNvSpPr/>
      </dsp:nvSpPr>
      <dsp:spPr>
        <a:xfrm>
          <a:off x="19048" y="957998"/>
          <a:ext cx="2391370" cy="2064240"/>
        </a:xfrm>
        <a:prstGeom prst="rect">
          <a:avLst/>
        </a:prstGeom>
        <a:blipFill dpi="0" rotWithShape="0">
          <a:blip xmlns:r="http://schemas.openxmlformats.org/officeDocument/2006/relationships" r:embed="rId1">
            <a:extLst>
              <a:ext uri="{28A0092B-C50C-407E-A947-70E740481C1C}">
                <a14:useLocalDpi xmlns:a14="http://schemas.microsoft.com/office/drawing/2010/main" val="0"/>
              </a:ext>
            </a:extLst>
          </a:blip>
          <a:srcRect/>
          <a:stretch>
            <a:fillRect l="-19806" t="-882" r="-1678" b="-17864"/>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0698" tIns="250698" rIns="334264" bIns="376047" numCol="1" spcCol="1270" anchor="t" anchorCtr="0">
          <a:noAutofit/>
        </a:bodyPr>
        <a:lstStyle/>
        <a:p>
          <a:pPr marL="285750" lvl="1" indent="-285750" algn="l" defTabSz="2089150">
            <a:lnSpc>
              <a:spcPct val="90000"/>
            </a:lnSpc>
            <a:spcBef>
              <a:spcPct val="0"/>
            </a:spcBef>
            <a:spcAft>
              <a:spcPct val="15000"/>
            </a:spcAft>
            <a:buChar char="•"/>
          </a:pPr>
          <a:endParaRPr lang="en-US" sz="4700" kern="1200" dirty="0"/>
        </a:p>
        <a:p>
          <a:pPr marL="285750" lvl="1" indent="-285750" algn="l" defTabSz="2089150">
            <a:lnSpc>
              <a:spcPct val="90000"/>
            </a:lnSpc>
            <a:spcBef>
              <a:spcPct val="0"/>
            </a:spcBef>
            <a:spcAft>
              <a:spcPct val="15000"/>
            </a:spcAft>
            <a:buChar char="•"/>
          </a:pPr>
          <a:endParaRPr lang="en-US" sz="4700" kern="1200"/>
        </a:p>
      </dsp:txBody>
      <dsp:txXfrm>
        <a:off x="19048" y="957998"/>
        <a:ext cx="2391370" cy="2064240"/>
      </dsp:txXfrm>
    </dsp:sp>
    <dsp:sp modelId="{AAD0839B-736A-41CA-A2BF-73658BDA1E1E}">
      <dsp:nvSpPr>
        <dsp:cNvPr id="0" name=""/>
        <dsp:cNvSpPr/>
      </dsp:nvSpPr>
      <dsp:spPr>
        <a:xfrm>
          <a:off x="2728614" y="1450"/>
          <a:ext cx="2391370" cy="95654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dirty="0"/>
            <a:t>Spiking Neuron</a:t>
          </a:r>
          <a:endParaRPr lang="en-US" sz="2000" kern="1200" dirty="0"/>
        </a:p>
      </dsp:txBody>
      <dsp:txXfrm>
        <a:off x="2728614" y="1450"/>
        <a:ext cx="2391370" cy="956548"/>
      </dsp:txXfrm>
    </dsp:sp>
    <dsp:sp modelId="{CAA259B9-D032-4F8A-A2DA-7939A12D2CA6}">
      <dsp:nvSpPr>
        <dsp:cNvPr id="0" name=""/>
        <dsp:cNvSpPr/>
      </dsp:nvSpPr>
      <dsp:spPr>
        <a:xfrm>
          <a:off x="2728614" y="957998"/>
          <a:ext cx="2391370" cy="2064240"/>
        </a:xfrm>
        <a:prstGeom prst="rect">
          <a:avLst/>
        </a:prstGeom>
        <a:blipFill dpi="0" rotWithShape="0">
          <a:blip xmlns:r="http://schemas.openxmlformats.org/officeDocument/2006/relationships" r:embed="rId2">
            <a:extLst>
              <a:ext uri="{28A0092B-C50C-407E-A947-70E740481C1C}">
                <a14:useLocalDpi xmlns:a14="http://schemas.microsoft.com/office/drawing/2010/main" val="0"/>
              </a:ext>
            </a:extLst>
          </a:blip>
          <a:srcRect/>
          <a:stretch>
            <a:fillRect/>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F3119B3-95F1-4500-B341-238A324CD11F}">
      <dsp:nvSpPr>
        <dsp:cNvPr id="0" name=""/>
        <dsp:cNvSpPr/>
      </dsp:nvSpPr>
      <dsp:spPr>
        <a:xfrm>
          <a:off x="5454777" y="1450"/>
          <a:ext cx="2391370" cy="95654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dirty="0"/>
            <a:t>Synapses</a:t>
          </a:r>
          <a:endParaRPr lang="en-US" sz="2000" kern="1200" dirty="0"/>
        </a:p>
      </dsp:txBody>
      <dsp:txXfrm>
        <a:off x="5454777" y="1450"/>
        <a:ext cx="2391370" cy="956548"/>
      </dsp:txXfrm>
    </dsp:sp>
    <dsp:sp modelId="{5C274BF3-12FB-4C19-B8E9-4F903BCA1B70}">
      <dsp:nvSpPr>
        <dsp:cNvPr id="0" name=""/>
        <dsp:cNvSpPr/>
      </dsp:nvSpPr>
      <dsp:spPr>
        <a:xfrm>
          <a:off x="5454777" y="957998"/>
          <a:ext cx="2391370" cy="2064240"/>
        </a:xfrm>
        <a:prstGeom prst="rect">
          <a:avLst/>
        </a:prstGeom>
        <a:blipFill dpi="0" rotWithShape="0">
          <a:blip xmlns:r="http://schemas.openxmlformats.org/officeDocument/2006/relationships" r:embed="rId3">
            <a:extLst>
              <a:ext uri="{28A0092B-C50C-407E-A947-70E740481C1C}">
                <a14:useLocalDpi xmlns:a14="http://schemas.microsoft.com/office/drawing/2010/main" val="0"/>
              </a:ext>
            </a:extLst>
          </a:blip>
          <a:srcRect/>
          <a:stretch>
            <a:fillRect/>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F2F354-0197-4B6E-B811-66A0365983F1}">
      <dsp:nvSpPr>
        <dsp:cNvPr id="0" name=""/>
        <dsp:cNvSpPr/>
      </dsp:nvSpPr>
      <dsp:spPr>
        <a:xfrm>
          <a:off x="6151324" y="1801778"/>
          <a:ext cx="580919" cy="539999"/>
        </a:xfrm>
        <a:prstGeom prst="ellipse">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GB" sz="2500" kern="1200" dirty="0"/>
            <a:t> </a:t>
          </a:r>
        </a:p>
      </dsp:txBody>
      <dsp:txXfrm>
        <a:off x="6236398" y="1880859"/>
        <a:ext cx="410771" cy="381837"/>
      </dsp:txXfrm>
    </dsp:sp>
    <dsp:sp modelId="{DF7E9A75-61BE-421B-8C4F-402AB93F1BAD}">
      <dsp:nvSpPr>
        <dsp:cNvPr id="0" name=""/>
        <dsp:cNvSpPr/>
      </dsp:nvSpPr>
      <dsp:spPr>
        <a:xfrm rot="11851351">
          <a:off x="1881512" y="1310544"/>
          <a:ext cx="4387025" cy="27949"/>
        </a:xfrm>
        <a:custGeom>
          <a:avLst/>
          <a:gdLst/>
          <a:ahLst/>
          <a:cxnLst/>
          <a:rect l="0" t="0" r="0" b="0"/>
          <a:pathLst>
            <a:path>
              <a:moveTo>
                <a:pt x="0" y="13974"/>
              </a:moveTo>
              <a:lnTo>
                <a:pt x="4387025" y="13974"/>
              </a:lnTo>
            </a:path>
          </a:pathLst>
        </a:custGeom>
        <a:noFill/>
        <a:ln w="25400" cap="flat" cmpd="sng" algn="ctr">
          <a:solidFill>
            <a:srgbClr val="34599C"/>
          </a:solidFill>
          <a:prstDash val="solid"/>
          <a:headEnd type="stealth"/>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GB" sz="1500" kern="1200"/>
        </a:p>
      </dsp:txBody>
      <dsp:txXfrm rot="10800000">
        <a:off x="3965349" y="1214843"/>
        <a:ext cx="219351" cy="219351"/>
      </dsp:txXfrm>
    </dsp:sp>
    <dsp:sp modelId="{8B6AD0B8-DF73-4524-9444-58057D7D570D}">
      <dsp:nvSpPr>
        <dsp:cNvPr id="0" name=""/>
        <dsp:cNvSpPr/>
      </dsp:nvSpPr>
      <dsp:spPr>
        <a:xfrm>
          <a:off x="1421409" y="307782"/>
          <a:ext cx="577023" cy="539999"/>
        </a:xfrm>
        <a:prstGeom prst="ellipse">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endParaRPr lang="en-GB" sz="1100" kern="1200" dirty="0"/>
        </a:p>
      </dsp:txBody>
      <dsp:txXfrm>
        <a:off x="1505912" y="386863"/>
        <a:ext cx="408017" cy="381837"/>
      </dsp:txXfrm>
    </dsp:sp>
    <dsp:sp modelId="{DE4EA278-B9B3-4082-8761-A326DB9F99A3}">
      <dsp:nvSpPr>
        <dsp:cNvPr id="0" name=""/>
        <dsp:cNvSpPr/>
      </dsp:nvSpPr>
      <dsp:spPr>
        <a:xfrm rot="11325058">
          <a:off x="1970104" y="1693467"/>
          <a:ext cx="4209624" cy="27949"/>
        </a:xfrm>
        <a:custGeom>
          <a:avLst/>
          <a:gdLst/>
          <a:ahLst/>
          <a:cxnLst/>
          <a:rect l="0" t="0" r="0" b="0"/>
          <a:pathLst>
            <a:path>
              <a:moveTo>
                <a:pt x="0" y="13974"/>
              </a:moveTo>
              <a:lnTo>
                <a:pt x="4209624" y="13974"/>
              </a:lnTo>
            </a:path>
          </a:pathLst>
        </a:custGeom>
        <a:noFill/>
        <a:ln w="25400" cap="flat" cmpd="sng" algn="ctr">
          <a:solidFill>
            <a:srgbClr val="34599C"/>
          </a:solidFill>
          <a:prstDash val="solid"/>
          <a:headEnd type="stealth"/>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GB" sz="1500" kern="1200"/>
        </a:p>
      </dsp:txBody>
      <dsp:txXfrm rot="10800000">
        <a:off x="3969676" y="1602201"/>
        <a:ext cx="210481" cy="210481"/>
      </dsp:txXfrm>
    </dsp:sp>
    <dsp:sp modelId="{332901AB-35BA-448F-9CB9-A5F116F28ED6}">
      <dsp:nvSpPr>
        <dsp:cNvPr id="0" name=""/>
        <dsp:cNvSpPr/>
      </dsp:nvSpPr>
      <dsp:spPr>
        <a:xfrm>
          <a:off x="1421408" y="1073393"/>
          <a:ext cx="577023" cy="539999"/>
        </a:xfrm>
        <a:prstGeom prst="ellipse">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endParaRPr lang="en-GB" sz="1100" kern="1200" dirty="0"/>
        </a:p>
        <a:p>
          <a:pPr marL="0" lvl="0" indent="0" algn="ctr" defTabSz="488950">
            <a:lnSpc>
              <a:spcPct val="90000"/>
            </a:lnSpc>
            <a:spcBef>
              <a:spcPct val="0"/>
            </a:spcBef>
            <a:spcAft>
              <a:spcPct val="35000"/>
            </a:spcAft>
            <a:buNone/>
          </a:pPr>
          <a:endParaRPr lang="en-GB" sz="1100" kern="1200" dirty="0"/>
        </a:p>
      </dsp:txBody>
      <dsp:txXfrm>
        <a:off x="1505911" y="1152474"/>
        <a:ext cx="408017" cy="381837"/>
      </dsp:txXfrm>
    </dsp:sp>
    <dsp:sp modelId="{D96C0E55-DAE9-415F-BFAE-C3A118A3582F}">
      <dsp:nvSpPr>
        <dsp:cNvPr id="0" name=""/>
        <dsp:cNvSpPr/>
      </dsp:nvSpPr>
      <dsp:spPr>
        <a:xfrm rot="9671158">
          <a:off x="1857286" y="2865071"/>
          <a:ext cx="4430128" cy="27949"/>
        </a:xfrm>
        <a:custGeom>
          <a:avLst/>
          <a:gdLst/>
          <a:ahLst/>
          <a:cxnLst/>
          <a:rect l="0" t="0" r="0" b="0"/>
          <a:pathLst>
            <a:path>
              <a:moveTo>
                <a:pt x="0" y="13974"/>
              </a:moveTo>
              <a:lnTo>
                <a:pt x="4430128" y="13974"/>
              </a:lnTo>
            </a:path>
          </a:pathLst>
        </a:custGeom>
        <a:noFill/>
        <a:ln w="25400" cap="flat" cmpd="sng" algn="ctr">
          <a:solidFill>
            <a:srgbClr val="34599C"/>
          </a:solidFill>
          <a:prstDash val="solid"/>
          <a:headEnd type="stealth"/>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GB" sz="1500" kern="1200"/>
        </a:p>
      </dsp:txBody>
      <dsp:txXfrm rot="10800000">
        <a:off x="3961598" y="2768293"/>
        <a:ext cx="221506" cy="221506"/>
      </dsp:txXfrm>
    </dsp:sp>
    <dsp:sp modelId="{BF4D9316-34C6-43C4-9B1C-A43580A8F3B9}">
      <dsp:nvSpPr>
        <dsp:cNvPr id="0" name=""/>
        <dsp:cNvSpPr/>
      </dsp:nvSpPr>
      <dsp:spPr>
        <a:xfrm>
          <a:off x="1416020" y="3415764"/>
          <a:ext cx="577023" cy="539999"/>
        </a:xfrm>
        <a:prstGeom prst="ellipse">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dirty="0"/>
            <a:t> </a:t>
          </a:r>
        </a:p>
      </dsp:txBody>
      <dsp:txXfrm>
        <a:off x="1500523" y="3494845"/>
        <a:ext cx="408017" cy="381837"/>
      </dsp:txXfrm>
    </dsp:sp>
    <dsp:sp modelId="{B6D68F00-3191-4231-853B-3C508A17BEEE}">
      <dsp:nvSpPr>
        <dsp:cNvPr id="0" name=""/>
        <dsp:cNvSpPr/>
      </dsp:nvSpPr>
      <dsp:spPr>
        <a:xfrm rot="10493839">
          <a:off x="1960722" y="2270408"/>
          <a:ext cx="4200256" cy="27949"/>
        </a:xfrm>
        <a:custGeom>
          <a:avLst/>
          <a:gdLst/>
          <a:ahLst/>
          <a:cxnLst/>
          <a:rect l="0" t="0" r="0" b="0"/>
          <a:pathLst>
            <a:path>
              <a:moveTo>
                <a:pt x="0" y="13974"/>
              </a:moveTo>
              <a:lnTo>
                <a:pt x="4200256" y="13974"/>
              </a:lnTo>
            </a:path>
          </a:pathLst>
        </a:custGeom>
        <a:noFill/>
        <a:ln w="25400" cap="flat" cmpd="sng" algn="ctr">
          <a:solidFill>
            <a:srgbClr val="34599C"/>
          </a:solidFill>
          <a:prstDash val="solid"/>
          <a:headEnd type="stealth"/>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GB" sz="1500" kern="1200"/>
        </a:p>
      </dsp:txBody>
      <dsp:txXfrm rot="10800000">
        <a:off x="3955843" y="2179376"/>
        <a:ext cx="210012" cy="210012"/>
      </dsp:txXfrm>
    </dsp:sp>
    <dsp:sp modelId="{8D61E4A0-B563-47F4-8143-EE04FE8E0E25}">
      <dsp:nvSpPr>
        <dsp:cNvPr id="0" name=""/>
        <dsp:cNvSpPr/>
      </dsp:nvSpPr>
      <dsp:spPr>
        <a:xfrm>
          <a:off x="1393326" y="2226816"/>
          <a:ext cx="577023" cy="539999"/>
        </a:xfrm>
        <a:prstGeom prst="ellipse">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dirty="0"/>
            <a:t> </a:t>
          </a:r>
        </a:p>
      </dsp:txBody>
      <dsp:txXfrm>
        <a:off x="1477829" y="2305897"/>
        <a:ext cx="408017" cy="381837"/>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2-05T13:06:51.329"/>
    </inkml:context>
    <inkml:brush xml:id="br0">
      <inkml:brushProperty name="width" value="0.035" units="cm"/>
      <inkml:brushProperty name="height" value="0.035" units="cm"/>
      <inkml:brushProperty name="color" value="#E71224"/>
      <inkml:brushProperty name="ignorePressure" value="1"/>
    </inkml:brush>
  </inkml:definitions>
  <inkml:trace contextRef="#ctx0" brushRef="#br0">0 1,'3108'0,"-6197"0,3071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2-05T13:07:02.931"/>
    </inkml:context>
    <inkml:brush xml:id="br0">
      <inkml:brushProperty name="width" value="0.035" units="cm"/>
      <inkml:brushProperty name="height" value="0.035" units="cm"/>
      <inkml:brushProperty name="color" value="#E71224"/>
      <inkml:brushProperty name="ignorePressure" value="1"/>
    </inkml:brush>
  </inkml:definitions>
  <inkml:trace contextRef="#ctx0" brushRef="#br0">0 0,'3029'0,"-3012"0</inkml:trace>
</inkml:ink>
</file>

<file path=ppt/media/hdphoto1.wdp>
</file>

<file path=ppt/media/hdphoto2.wdp>
</file>

<file path=ppt/media/image1.png>
</file>

<file path=ppt/media/image10.sv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10.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sv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gif>
</file>

<file path=ppt/media/image13.png>
</file>

<file path=ppt/media/image130.gif>
</file>

<file path=ppt/media/image131.png>
</file>

<file path=ppt/media/image132.gif>
</file>

<file path=ppt/media/image14.svg>
</file>

<file path=ppt/media/image140.png>
</file>

<file path=ppt/media/image15.png>
</file>

<file path=ppt/media/image16.jpg>
</file>

<file path=ppt/media/image17.jpeg>
</file>

<file path=ppt/media/image17.png>
</file>

<file path=ppt/media/image18.png>
</file>

<file path=ppt/media/image19.png>
</file>

<file path=ppt/media/image2.png>
</file>

<file path=ppt/media/image20.png>
</file>

<file path=ppt/media/image21.jpe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g>
</file>

<file path=ppt/media/image59.jp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Lexend Light" pitchFamily="2" charset="0"/>
        <a:ea typeface="CMU Serif" panose="02000603000000000000" pitchFamily="2" charset="0"/>
        <a:cs typeface="CMU Serif" panose="02000603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73513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 don’t want go through al this math but let me highlight to facts:</a:t>
            </a:r>
          </a:p>
          <a:p>
            <a:pPr lvl="1"/>
            <a:r>
              <a:rPr lang="en-US" dirty="0"/>
              <a:t>First  we have a linear decomposition with a term for each pair of pre and post synaptic spike times, term that I called capital delta of w</a:t>
            </a:r>
          </a:p>
          <a:p>
            <a:pPr lvl="1"/>
            <a:r>
              <a:rPr lang="en-US" dirty="0"/>
              <a:t>Secondly the final results contains to Heaviside step functions with inverted arguments, this means that exactly one of these two addends is not zero. In this way we find the classical STDP update scheme for a pair of spikes </a:t>
            </a:r>
          </a:p>
          <a:p>
            <a:pPr lvl="1"/>
            <a:endParaRPr lang="en-US" dirty="0"/>
          </a:p>
        </p:txBody>
      </p:sp>
    </p:spTree>
    <p:extLst>
      <p:ext uri="{BB962C8B-B14F-4D97-AF65-F5344CB8AC3E}">
        <p14:creationId xmlns:p14="http://schemas.microsoft.com/office/powerpoint/2010/main" val="2825011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update depends only on the difference of spike times and the overall change in weight is given by this not so friendly double summation.</a:t>
            </a:r>
          </a:p>
        </p:txBody>
      </p:sp>
    </p:spTree>
    <p:extLst>
      <p:ext uri="{BB962C8B-B14F-4D97-AF65-F5344CB8AC3E}">
        <p14:creationId xmlns:p14="http://schemas.microsoft.com/office/powerpoint/2010/main" val="3609877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we may ask ourself: do we really use this formula? Which are the drawbacks?</a:t>
            </a:r>
          </a:p>
          <a:p>
            <a:r>
              <a:rPr lang="en-US" dirty="0"/>
              <a:t>First of all, doing this for all the pairs of presynaptic and postsynaptic neurons we should do this big O calculations</a:t>
            </a:r>
          </a:p>
          <a:p>
            <a:r>
              <a:rPr lang="en-US" dirty="0"/>
              <a:t>Moreover we have the update only at the end of the simulation, when there are no more spikes and we have to store all the spike trains till the end </a:t>
            </a:r>
          </a:p>
          <a:p>
            <a:r>
              <a:rPr lang="en-US" dirty="0"/>
              <a:t>Fortunately we can use the same synaptic traces used for the derivation to carry out a smarter algorithm, that has this big O computations, and in which we do not have to store any data during the simulation</a:t>
            </a:r>
          </a:p>
        </p:txBody>
      </p:sp>
    </p:spTree>
    <p:extLst>
      <p:ext uri="{BB962C8B-B14F-4D97-AF65-F5344CB8AC3E}">
        <p14:creationId xmlns:p14="http://schemas.microsoft.com/office/powerpoint/2010/main" val="3257461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the algorithm.</a:t>
            </a:r>
          </a:p>
          <a:p>
            <a:r>
              <a:rPr lang="en-US" dirty="0"/>
              <a:t>Notice that the ODEs of A and B have been discretized using the forward Euler method</a:t>
            </a:r>
          </a:p>
          <a:p>
            <a:r>
              <a:rPr lang="en-US" dirty="0"/>
              <a:t>The time steps usually corresponds to 1 millisecond or less and the value of the rime constants </a:t>
            </a:r>
            <a:r>
              <a:rPr lang="en-US" dirty="0" err="1"/>
              <a:t>tau_plus</a:t>
            </a:r>
            <a:r>
              <a:rPr lang="en-US" dirty="0"/>
              <a:t> and </a:t>
            </a:r>
            <a:r>
              <a:rPr lang="en-US" dirty="0" err="1"/>
              <a:t>tau_minus</a:t>
            </a:r>
            <a:r>
              <a:rPr lang="en-US" dirty="0"/>
              <a:t> must be changed accordingly</a:t>
            </a:r>
          </a:p>
          <a:p>
            <a:r>
              <a:rPr lang="en-US" dirty="0"/>
              <a:t>Moreover, notice that we don’t really need the entire spike train at the beginning of the for loop but just the value at that specific time. If we integrate the dynamic of the neurons inside the for loop we obtain fastest possible way to implement STDP, without even storing the history of changes in the weight.</a:t>
            </a:r>
          </a:p>
        </p:txBody>
      </p:sp>
    </p:spTree>
    <p:extLst>
      <p:ext uri="{BB962C8B-B14F-4D97-AF65-F5344CB8AC3E}">
        <p14:creationId xmlns:p14="http://schemas.microsoft.com/office/powerpoint/2010/main" val="31485408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performed 4 types of experiments, basic ones, to validate the STDP properties</a:t>
            </a:r>
          </a:p>
          <a:p>
            <a:r>
              <a:rPr lang="en-US" dirty="0"/>
              <a:t>Firstly our concern was to asses the convergence of the weights depending on the Hyperparameters such as A plus and A minus</a:t>
            </a:r>
          </a:p>
          <a:p>
            <a:r>
              <a:rPr lang="en-US" dirty="0"/>
              <a:t>Then we fed the network with inputs build somehow. to see if</a:t>
            </a:r>
            <a:r>
              <a:rPr lang="en-US" dirty="0">
                <a:effectLst/>
                <a:latin typeface="Arial" panose="020B0604020202020204" pitchFamily="34" charset="0"/>
              </a:rPr>
              <a:t>, through the application of the STDP algorithm, either the weights or the output spikes would somehow reflect the way in which the input has been generated</a:t>
            </a:r>
            <a:endParaRPr lang="en-US" dirty="0"/>
          </a:p>
        </p:txBody>
      </p:sp>
    </p:spTree>
    <p:extLst>
      <p:ext uri="{BB962C8B-B14F-4D97-AF65-F5344CB8AC3E}">
        <p14:creationId xmlns:p14="http://schemas.microsoft.com/office/powerpoint/2010/main" val="9993066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Capital J presynaptic neurons</a:t>
            </a:r>
          </a:p>
          <a:p>
            <a:r>
              <a:rPr lang="en-US" dirty="0"/>
              <a:t>Capital I postsynaptic neurons (but we will focus just on 1 of these)</a:t>
            </a:r>
          </a:p>
          <a:p>
            <a:r>
              <a:rPr lang="en-US" dirty="0"/>
              <a:t>The weights biologically represent the synaptic efficacy of the action potential transmission</a:t>
            </a:r>
          </a:p>
          <a:p>
            <a:r>
              <a:rPr lang="en-US" dirty="0"/>
              <a:t>We call </a:t>
            </a:r>
            <a:r>
              <a:rPr lang="en-US" dirty="0" err="1"/>
              <a:t>F_j</a:t>
            </a:r>
            <a:r>
              <a:rPr lang="en-US" dirty="0"/>
              <a:t> the set of spike times of neuron j</a:t>
            </a:r>
          </a:p>
          <a:p>
            <a:r>
              <a:rPr lang="en-US" dirty="0"/>
              <a:t>Using Dirac’s delta functions we introduce the spike train (but we will use these only for STDP rules)</a:t>
            </a:r>
          </a:p>
          <a:p>
            <a:r>
              <a:rPr lang="en-US" dirty="0"/>
              <a:t>Finally, V_1 , V_2 indicate the firing rates, but it is not easy to clearly define it</a:t>
            </a:r>
          </a:p>
        </p:txBody>
      </p:sp>
    </p:spTree>
    <p:extLst>
      <p:ext uri="{BB962C8B-B14F-4D97-AF65-F5344CB8AC3E}">
        <p14:creationId xmlns:p14="http://schemas.microsoft.com/office/powerpoint/2010/main" val="758577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494446-D84B-36F9-2013-F27E18F1C4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6EABC2-73FF-0591-7424-2AC764B82CC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701CAD7-3912-51EC-94F5-F13827568BEF}"/>
              </a:ext>
            </a:extLst>
          </p:cNvPr>
          <p:cNvSpPr>
            <a:spLocks noGrp="1"/>
          </p:cNvSpPr>
          <p:nvPr>
            <p:ph type="body" idx="1"/>
          </p:nvPr>
        </p:nvSpPr>
        <p:spPr/>
        <p:txBody>
          <a:bodyPr/>
          <a:lstStyle/>
          <a:p>
            <a:r>
              <a:rPr lang="en-US" dirty="0"/>
              <a:t>Here I present some experimental results  that I found using STDP together with LIF neurons, exactly in the setting I described so far: with just two layers of neurons.</a:t>
            </a:r>
          </a:p>
          <a:p>
            <a:r>
              <a:rPr lang="en-US" dirty="0"/>
              <a:t>First of all we have an interesting property that in the rate-based rule is not given for free at all: the synaptic weight reaches a steady state and postsynaptic rate has a fixed point.</a:t>
            </a:r>
          </a:p>
          <a:p>
            <a:r>
              <a:rPr lang="en-US" dirty="0"/>
              <a:t>Others properties such as STDP learns spatial maps.</a:t>
            </a:r>
          </a:p>
        </p:txBody>
      </p:sp>
    </p:spTree>
    <p:extLst>
      <p:ext uri="{BB962C8B-B14F-4D97-AF65-F5344CB8AC3E}">
        <p14:creationId xmlns:p14="http://schemas.microsoft.com/office/powerpoint/2010/main" val="38346655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the outline for today</a:t>
            </a:r>
          </a:p>
          <a:p>
            <a:r>
              <a:rPr lang="en-US" dirty="0"/>
              <a:t>I would like with a pair of images to understand the dimensional proportion of the brain</a:t>
            </a:r>
          </a:p>
          <a:p>
            <a:r>
              <a:rPr lang="en-US" dirty="0"/>
              <a:t>After, afterwards, later, subsequently</a:t>
            </a:r>
          </a:p>
          <a:p>
            <a:r>
              <a:rPr lang="en-US" dirty="0"/>
              <a:t>The two main types of unsupervised Hebb’s rules for learning</a:t>
            </a:r>
          </a:p>
          <a:p>
            <a:r>
              <a:rPr lang="en-US" dirty="0"/>
              <a:t>We won’t see neuron models for this presentation</a:t>
            </a:r>
          </a:p>
          <a:p>
            <a:endParaRPr lang="en-US" dirty="0"/>
          </a:p>
        </p:txBody>
      </p:sp>
    </p:spTree>
    <p:extLst>
      <p:ext uri="{BB962C8B-B14F-4D97-AF65-F5344CB8AC3E}">
        <p14:creationId xmlns:p14="http://schemas.microsoft.com/office/powerpoint/2010/main" val="3595328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image really surprised me</a:t>
            </a:r>
          </a:p>
          <a:p>
            <a:r>
              <a:rPr lang="en-US" dirty="0"/>
              <a:t>This is an artificial image of a synaptic cleft section from a biomedical paper</a:t>
            </a:r>
          </a:p>
          <a:p>
            <a:r>
              <a:rPr lang="en-US" dirty="0"/>
              <a:t>all the tiny little figures inside it are proteins, and we have a legend on the left</a:t>
            </a:r>
          </a:p>
          <a:p>
            <a:r>
              <a:rPr lang="en-US" dirty="0"/>
              <a:t>Synapses are stunningly complex</a:t>
            </a:r>
          </a:p>
          <a:p>
            <a:r>
              <a:rPr lang="en-US" dirty="0"/>
              <a:t>The vesicles released by the synapses are 42 nanometers wide </a:t>
            </a:r>
          </a:p>
          <a:p>
            <a:r>
              <a:rPr lang="en-US" dirty="0"/>
              <a:t>And this is only the terminal portion of an axon of a neuron </a:t>
            </a:r>
          </a:p>
          <a:p>
            <a:endParaRPr lang="en-US" dirty="0"/>
          </a:p>
        </p:txBody>
      </p:sp>
    </p:spTree>
    <p:extLst>
      <p:ext uri="{BB962C8B-B14F-4D97-AF65-F5344CB8AC3E}">
        <p14:creationId xmlns:p14="http://schemas.microsoft.com/office/powerpoint/2010/main" val="3215147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on the other hand, is a microscopic picture of some neurons</a:t>
            </a:r>
          </a:p>
          <a:p>
            <a:r>
              <a:rPr lang="en-US" dirty="0"/>
              <a:t>The scale is passed from nanometers to micrometers</a:t>
            </a:r>
          </a:p>
          <a:p>
            <a:r>
              <a:rPr lang="en-US" dirty="0"/>
              <a:t>All this to say that:</a:t>
            </a:r>
          </a:p>
          <a:p>
            <a:r>
              <a:rPr lang="en-US" dirty="0"/>
              <a:t>The model we choose is based on the level of depth of our description which in turn is based on the task we have and, on the resources, available.</a:t>
            </a:r>
          </a:p>
          <a:p>
            <a:r>
              <a:rPr lang="en-US" dirty="0"/>
              <a:t>In our case this is the framework we are working in</a:t>
            </a:r>
          </a:p>
        </p:txBody>
      </p:sp>
    </p:spTree>
    <p:extLst>
      <p:ext uri="{BB962C8B-B14F-4D97-AF65-F5344CB8AC3E}">
        <p14:creationId xmlns:p14="http://schemas.microsoft.com/office/powerpoint/2010/main" val="219367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the algorithm.</a:t>
            </a:r>
          </a:p>
          <a:p>
            <a:r>
              <a:rPr lang="en-US" dirty="0"/>
              <a:t>Notice that the ODEs of A and B have been discretized using the forward Euler method</a:t>
            </a:r>
          </a:p>
          <a:p>
            <a:r>
              <a:rPr lang="en-US" dirty="0"/>
              <a:t>The time steps usually corresponds to 1 millisecond or less and the value of the rime constants </a:t>
            </a:r>
            <a:r>
              <a:rPr lang="en-US" dirty="0" err="1"/>
              <a:t>tau_plus</a:t>
            </a:r>
            <a:r>
              <a:rPr lang="en-US" dirty="0"/>
              <a:t> and </a:t>
            </a:r>
            <a:r>
              <a:rPr lang="en-US" dirty="0" err="1"/>
              <a:t>tau_minus</a:t>
            </a:r>
            <a:r>
              <a:rPr lang="en-US" dirty="0"/>
              <a:t> must be changed accordingly</a:t>
            </a:r>
          </a:p>
          <a:p>
            <a:r>
              <a:rPr lang="en-US" dirty="0"/>
              <a:t>Moreover, notice that we don’t really need the entire spike train at the beginning of the for loop but just the value at that specific time. If we integrate the dynamic of the neurons inside the for loop we obtain fastest possible way to implement STDP, without even storing the history of changes in the weight.</a:t>
            </a:r>
          </a:p>
        </p:txBody>
      </p:sp>
    </p:spTree>
    <p:extLst>
      <p:ext uri="{BB962C8B-B14F-4D97-AF65-F5344CB8AC3E}">
        <p14:creationId xmlns:p14="http://schemas.microsoft.com/office/powerpoint/2010/main" val="609625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Sike Time Dependent Plasticity is a biological phenomenon measured in vivo experiments of this type.</a:t>
            </a:r>
          </a:p>
          <a:p>
            <a:r>
              <a:rPr lang="en-US" dirty="0"/>
              <a:t>With two very small electrodes they measured the relative change in the Excitatory Post-Synaptic Efficacy before and after the two neurons have been stimulated forcing  spikes at precise moments in time.</a:t>
            </a:r>
          </a:p>
          <a:p>
            <a:r>
              <a:rPr lang="en-US" dirty="0"/>
              <a:t>In the graph we see that if the presynaptic spike occurs after the postsynaptic one (so the difference is positive) the efficacy decreases and we have LTD.</a:t>
            </a:r>
          </a:p>
          <a:p>
            <a:r>
              <a:rPr lang="en-US" dirty="0"/>
              <a:t>In the other case we have LTP</a:t>
            </a:r>
          </a:p>
          <a:p>
            <a:endParaRPr lang="en-US" dirty="0"/>
          </a:p>
        </p:txBody>
      </p:sp>
    </p:spTree>
    <p:extLst>
      <p:ext uri="{BB962C8B-B14F-4D97-AF65-F5344CB8AC3E}">
        <p14:creationId xmlns:p14="http://schemas.microsoft.com/office/powerpoint/2010/main" val="1227856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r>
              <a:rPr lang="en-US" dirty="0"/>
              <a:t>We can derive STDP rule with simple mathematical assumptions</a:t>
            </a:r>
          </a:p>
          <a:p>
            <a:pPr marL="457200" indent="-298450"/>
            <a:r>
              <a:rPr lang="en-US" dirty="0"/>
              <a:t>First of all experiments have shown that the neurons seem to have a synaptic trace, that we call with time dependent function a and b. </a:t>
            </a:r>
          </a:p>
          <a:p>
            <a:pPr marL="457200" indent="-298450"/>
            <a:r>
              <a:rPr lang="en-US" dirty="0"/>
              <a:t>Disregarding their biological interpretation we are interested in modelling their behavior. Thus we assume that </a:t>
            </a:r>
            <a:r>
              <a:rPr lang="en-US" dirty="0" err="1"/>
              <a:t>a_j</a:t>
            </a:r>
            <a:r>
              <a:rPr lang="en-US" dirty="0"/>
              <a:t> increase by 1 at spike time of presynaptic neuron and otherwise decays exponentially with a certain time constant. And same for</a:t>
            </a:r>
          </a:p>
          <a:p>
            <a:pPr marL="457200" indent="-298450"/>
            <a:r>
              <a:rPr lang="en-US" dirty="0"/>
              <a:t>With introduce an Hebbian like dependence in this way: whenever a presynaptic spike occurs the weight is changed proportionally to the value of postsynaptic trace and </a:t>
            </a:r>
            <a:r>
              <a:rPr lang="en-US" dirty="0" err="1"/>
              <a:t>viceversa</a:t>
            </a:r>
            <a:endParaRPr lang="en-US" dirty="0"/>
          </a:p>
        </p:txBody>
      </p:sp>
    </p:spTree>
    <p:extLst>
      <p:ext uri="{BB962C8B-B14F-4D97-AF65-F5344CB8AC3E}">
        <p14:creationId xmlns:p14="http://schemas.microsoft.com/office/powerpoint/2010/main" val="195340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we an easily write the two ODEs for a and b. Remind that </a:t>
            </a:r>
            <a:r>
              <a:rPr lang="en-US" dirty="0" err="1"/>
              <a:t>S_i</a:t>
            </a:r>
            <a:r>
              <a:rPr lang="en-US" dirty="0"/>
              <a:t> and </a:t>
            </a:r>
            <a:r>
              <a:rPr lang="en-US" dirty="0" err="1"/>
              <a:t>S_j</a:t>
            </a:r>
            <a:r>
              <a:rPr lang="en-US" dirty="0"/>
              <a:t> are the spike trains and are made of Dirac’s Deltas. Actually, at a specific time t at most 1 of the addend of this summations is different from zero, that is only if t is a spike time.</a:t>
            </a:r>
          </a:p>
          <a:p>
            <a:r>
              <a:rPr lang="en-US" dirty="0"/>
              <a:t>Assuming a zero initial value for a and b we can write the exact solution of these ODEs exploiting the Heaviside step function.</a:t>
            </a:r>
          </a:p>
          <a:p>
            <a:r>
              <a:rPr lang="en-US" dirty="0"/>
              <a:t>We can see in the images that in the end the synaptic traces are simply a summation of exponential decays at different times.</a:t>
            </a:r>
          </a:p>
        </p:txBody>
      </p:sp>
    </p:spTree>
    <p:extLst>
      <p:ext uri="{BB962C8B-B14F-4D97-AF65-F5344CB8AC3E}">
        <p14:creationId xmlns:p14="http://schemas.microsoft.com/office/powerpoint/2010/main" val="3497886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Instead for the weight </a:t>
            </a:r>
            <a:r>
              <a:rPr lang="en-US" dirty="0" err="1"/>
              <a:t>w_ij</a:t>
            </a:r>
            <a:r>
              <a:rPr lang="en-US" dirty="0"/>
              <a:t>, taking into account the Hebbian assumptions of before, we have this ODE.</a:t>
            </a:r>
          </a:p>
          <a:p>
            <a:r>
              <a:rPr lang="en-US" dirty="0"/>
              <a:t>Each term is multiplied by a positive function describing the magnitude of change eventually based on the current weight. Note this function are usually constant values but they can modelled to prevent weight saturation as has done in the rate-based rules.</a:t>
            </a:r>
          </a:p>
          <a:p>
            <a:r>
              <a:rPr lang="en-US" dirty="0"/>
              <a:t>Now having the exact expressions for a and b and having the ODE for </a:t>
            </a:r>
            <a:r>
              <a:rPr lang="en-US" dirty="0" err="1"/>
              <a:t>w_ij</a:t>
            </a:r>
            <a:r>
              <a:rPr lang="en-US" dirty="0"/>
              <a:t> we can, in a brute force way, integrate to find the total change between time 0 and time capital T</a:t>
            </a:r>
          </a:p>
          <a:p>
            <a:pPr marL="158750" indent="0">
              <a:buNone/>
            </a:pPr>
            <a:endParaRPr lang="en-US" dirty="0"/>
          </a:p>
        </p:txBody>
      </p:sp>
    </p:spTree>
    <p:extLst>
      <p:ext uri="{BB962C8B-B14F-4D97-AF65-F5344CB8AC3E}">
        <p14:creationId xmlns:p14="http://schemas.microsoft.com/office/powerpoint/2010/main" val="2152435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signet.dei.unipd.it/" TargetMode="Externa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signet.dei.unipd.it/" TargetMode="Externa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0" y="1183800"/>
            <a:ext cx="8520600" cy="15372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dirty="0"/>
          </a:p>
        </p:txBody>
      </p:sp>
      <p:sp>
        <p:nvSpPr>
          <p:cNvPr id="13" name="Google Shape;13;p2"/>
          <p:cNvSpPr txBox="1">
            <a:spLocks noGrp="1"/>
          </p:cNvSpPr>
          <p:nvPr>
            <p:ph type="subTitle" idx="1"/>
          </p:nvPr>
        </p:nvSpPr>
        <p:spPr>
          <a:xfrm>
            <a:off x="311700" y="2834125"/>
            <a:ext cx="8520600" cy="1665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4" name="Google Shape;14;p2"/>
          <p:cNvSpPr txBox="1">
            <a:spLocks noGrp="1"/>
          </p:cNvSpPr>
          <p:nvPr>
            <p:ph type="sldNum" idx="12"/>
          </p:nvPr>
        </p:nvSpPr>
        <p:spPr>
          <a:xfrm>
            <a:off x="8484450" y="4830471"/>
            <a:ext cx="548700" cy="24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pic>
        <p:nvPicPr>
          <p:cNvPr id="15" name="Google Shape;15;p2"/>
          <p:cNvPicPr preferRelativeResize="0"/>
          <p:nvPr/>
        </p:nvPicPr>
        <p:blipFill rotWithShape="1">
          <a:blip r:embed="rId2">
            <a:alphaModFix/>
          </a:blip>
          <a:srcRect/>
          <a:stretch/>
        </p:blipFill>
        <p:spPr>
          <a:xfrm>
            <a:off x="466354" y="188390"/>
            <a:ext cx="1044475" cy="637459"/>
          </a:xfrm>
          <a:prstGeom prst="rect">
            <a:avLst/>
          </a:prstGeom>
          <a:noFill/>
          <a:ln>
            <a:noFill/>
          </a:ln>
        </p:spPr>
      </p:pic>
      <p:pic>
        <p:nvPicPr>
          <p:cNvPr id="16" name="Google Shape;16;p2"/>
          <p:cNvPicPr preferRelativeResize="0"/>
          <p:nvPr/>
        </p:nvPicPr>
        <p:blipFill rotWithShape="1">
          <a:blip r:embed="rId3">
            <a:alphaModFix/>
          </a:blip>
          <a:srcRect/>
          <a:stretch/>
        </p:blipFill>
        <p:spPr>
          <a:xfrm>
            <a:off x="3534395" y="347423"/>
            <a:ext cx="2069981" cy="573458"/>
          </a:xfrm>
          <a:prstGeom prst="rect">
            <a:avLst/>
          </a:prstGeom>
          <a:noFill/>
          <a:ln>
            <a:noFill/>
          </a:ln>
        </p:spPr>
      </p:pic>
      <p:grpSp>
        <p:nvGrpSpPr>
          <p:cNvPr id="17" name="Google Shape;17;p2"/>
          <p:cNvGrpSpPr/>
          <p:nvPr/>
        </p:nvGrpSpPr>
        <p:grpSpPr>
          <a:xfrm>
            <a:off x="6947888" y="374834"/>
            <a:ext cx="1729406" cy="518573"/>
            <a:chOff x="6070102" y="575641"/>
            <a:chExt cx="2688335" cy="806114"/>
          </a:xfrm>
        </p:grpSpPr>
        <p:pic>
          <p:nvPicPr>
            <p:cNvPr id="18" name="Google Shape;18;p2"/>
            <p:cNvPicPr preferRelativeResize="0"/>
            <p:nvPr/>
          </p:nvPicPr>
          <p:blipFill rotWithShape="1">
            <a:blip r:embed="rId4">
              <a:alphaModFix/>
            </a:blip>
            <a:srcRect l="4582" t="12426" r="4491" b="16154"/>
            <a:stretch/>
          </p:blipFill>
          <p:spPr>
            <a:xfrm>
              <a:off x="6070102" y="575641"/>
              <a:ext cx="2688335" cy="658368"/>
            </a:xfrm>
            <a:prstGeom prst="rect">
              <a:avLst/>
            </a:prstGeom>
            <a:noFill/>
            <a:ln>
              <a:noFill/>
            </a:ln>
          </p:spPr>
        </p:pic>
        <p:sp>
          <p:nvSpPr>
            <p:cNvPr id="19" name="Google Shape;19;p2"/>
            <p:cNvSpPr txBox="1"/>
            <p:nvPr/>
          </p:nvSpPr>
          <p:spPr>
            <a:xfrm>
              <a:off x="6808968" y="1073955"/>
              <a:ext cx="1865400" cy="307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b="0" i="0" u="sng" strike="noStrike" cap="none" dirty="0">
                  <a:solidFill>
                    <a:srgbClr val="9B0014"/>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signet.dei.unipd.it</a:t>
              </a:r>
              <a:endParaRPr sz="1100" dirty="0">
                <a:solidFill>
                  <a:srgbClr val="9B0014"/>
                </a:solidFill>
                <a:latin typeface="Lexend Light" pitchFamily="2" charset="0"/>
                <a:ea typeface="CMU Serif" panose="02000603000000000000" pitchFamily="2" charset="0"/>
                <a:cs typeface="CMU Serif" panose="02000603000000000000" pitchFamily="2" charset="0"/>
                <a:sym typeface="Arial"/>
              </a:endParaRPr>
            </a:p>
          </p:txBody>
        </p:sp>
      </p:grpSp>
      <p:cxnSp>
        <p:nvCxnSpPr>
          <p:cNvPr id="20" name="Google Shape;20;p2"/>
          <p:cNvCxnSpPr/>
          <p:nvPr/>
        </p:nvCxnSpPr>
        <p:spPr>
          <a:xfrm rot="10800000">
            <a:off x="685800" y="2786033"/>
            <a:ext cx="7772400" cy="0"/>
          </a:xfrm>
          <a:prstGeom prst="straightConnector1">
            <a:avLst/>
          </a:prstGeom>
          <a:noFill/>
          <a:ln w="28575" cap="flat" cmpd="sng">
            <a:solidFill>
              <a:srgbClr val="9B0014"/>
            </a:solidFill>
            <a:prstDash val="solid"/>
            <a:miter lim="800000"/>
            <a:headEnd type="none" w="sm" len="sm"/>
            <a:tailEnd type="none" w="sm" len="sm"/>
          </a:ln>
        </p:spPr>
      </p:cxnSp>
      <p:sp>
        <p:nvSpPr>
          <p:cNvPr id="21" name="Google Shape;21;p2"/>
          <p:cNvSpPr/>
          <p:nvPr/>
        </p:nvSpPr>
        <p:spPr>
          <a:xfrm>
            <a:off x="1" y="4791452"/>
            <a:ext cx="9138900" cy="351900"/>
          </a:xfrm>
          <a:prstGeom prst="rect">
            <a:avLst/>
          </a:prstGeom>
          <a:solidFill>
            <a:srgbClr val="A20202"/>
          </a:solidFill>
          <a:ln w="12700" cap="flat" cmpd="sng">
            <a:solidFill>
              <a:srgbClr val="A2020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rgbClr val="9B0014"/>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11700" y="698400"/>
            <a:ext cx="8520600" cy="16845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dirty="0"/>
          </a:p>
        </p:txBody>
      </p:sp>
      <p:sp>
        <p:nvSpPr>
          <p:cNvPr id="24" name="Google Shape;24;p3"/>
          <p:cNvSpPr txBox="1">
            <a:spLocks noGrp="1"/>
          </p:cNvSpPr>
          <p:nvPr>
            <p:ph type="sldNum" idx="12"/>
          </p:nvPr>
        </p:nvSpPr>
        <p:spPr>
          <a:xfrm>
            <a:off x="8484450" y="4830471"/>
            <a:ext cx="548700" cy="24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
        <p:nvSpPr>
          <p:cNvPr id="25" name="Google Shape;25;p3"/>
          <p:cNvSpPr txBox="1">
            <a:spLocks noGrp="1"/>
          </p:cNvSpPr>
          <p:nvPr>
            <p:ph type="body" idx="1"/>
          </p:nvPr>
        </p:nvSpPr>
        <p:spPr>
          <a:xfrm>
            <a:off x="311700" y="2460475"/>
            <a:ext cx="8520600" cy="2075400"/>
          </a:xfrm>
          <a:prstGeom prst="rect">
            <a:avLst/>
          </a:prstGeom>
        </p:spPr>
        <p:txBody>
          <a:bodyPr spcFirstLastPara="1" wrap="square" lIns="91425" tIns="91425" rIns="91425" bIns="91425" anchor="t" anchorCtr="0">
            <a:noAutofit/>
          </a:bodyPr>
          <a:lstStyle>
            <a:lvl1pPr marL="457200" lvl="0" indent="-381000" rtl="0">
              <a:lnSpc>
                <a:spcPct val="115000"/>
              </a:lnSpc>
              <a:spcBef>
                <a:spcPts val="0"/>
              </a:spcBef>
              <a:spcAft>
                <a:spcPts val="0"/>
              </a:spcAft>
              <a:buClr>
                <a:srgbClr val="9B0014"/>
              </a:buClr>
              <a:buSzPts val="2400"/>
              <a:buChar char="●"/>
              <a:defRPr/>
            </a:lvl1pPr>
            <a:lvl2pPr marL="914400" lvl="1" indent="-368300" rtl="0">
              <a:lnSpc>
                <a:spcPct val="115000"/>
              </a:lnSpc>
              <a:spcBef>
                <a:spcPts val="0"/>
              </a:spcBef>
              <a:spcAft>
                <a:spcPts val="0"/>
              </a:spcAft>
              <a:buClr>
                <a:srgbClr val="9B0014"/>
              </a:buClr>
              <a:buSzPts val="2200"/>
              <a:buChar char="●"/>
              <a:defRPr/>
            </a:lvl2pPr>
            <a:lvl3pPr marL="1371600" lvl="2" indent="-355600" rtl="0">
              <a:lnSpc>
                <a:spcPct val="115000"/>
              </a:lnSpc>
              <a:spcBef>
                <a:spcPts val="0"/>
              </a:spcBef>
              <a:spcAft>
                <a:spcPts val="0"/>
              </a:spcAft>
              <a:buClr>
                <a:srgbClr val="9B0014"/>
              </a:buClr>
              <a:buSzPts val="2000"/>
              <a:buChar char="●"/>
              <a:defRPr sz="2000"/>
            </a:lvl3pPr>
            <a:lvl4pPr marL="1828800" lvl="3" indent="-342900" rtl="0">
              <a:lnSpc>
                <a:spcPct val="115000"/>
              </a:lnSpc>
              <a:spcBef>
                <a:spcPts val="0"/>
              </a:spcBef>
              <a:spcAft>
                <a:spcPts val="0"/>
              </a:spcAft>
              <a:buClr>
                <a:srgbClr val="9B0014"/>
              </a:buClr>
              <a:buSzPts val="1800"/>
              <a:buChar char="●"/>
              <a:defRPr sz="1800"/>
            </a:lvl4pPr>
            <a:lvl5pPr marL="2286000" lvl="4" indent="-330200" rtl="0">
              <a:lnSpc>
                <a:spcPct val="115000"/>
              </a:lnSpc>
              <a:spcBef>
                <a:spcPts val="0"/>
              </a:spcBef>
              <a:spcAft>
                <a:spcPts val="0"/>
              </a:spcAft>
              <a:buClr>
                <a:srgbClr val="9B0014"/>
              </a:buClr>
              <a:buSzPts val="1600"/>
              <a:buChar char="●"/>
              <a:defRPr sz="1600"/>
            </a:lvl5pPr>
            <a:lvl6pPr marL="2743200" lvl="5" indent="-317500" rtl="0">
              <a:lnSpc>
                <a:spcPct val="115000"/>
              </a:lnSpc>
              <a:spcBef>
                <a:spcPts val="0"/>
              </a:spcBef>
              <a:spcAft>
                <a:spcPts val="0"/>
              </a:spcAft>
              <a:buClr>
                <a:srgbClr val="9B0014"/>
              </a:buClr>
              <a:buSzPts val="1400"/>
              <a:buChar char="●"/>
              <a:defRPr/>
            </a:lvl6pPr>
            <a:lvl7pPr marL="3200400" lvl="6" indent="-317500" rtl="0">
              <a:lnSpc>
                <a:spcPct val="115000"/>
              </a:lnSpc>
              <a:spcBef>
                <a:spcPts val="0"/>
              </a:spcBef>
              <a:spcAft>
                <a:spcPts val="0"/>
              </a:spcAft>
              <a:buClr>
                <a:srgbClr val="9B0014"/>
              </a:buClr>
              <a:buSzPts val="1400"/>
              <a:buChar char="●"/>
              <a:defRPr/>
            </a:lvl7pPr>
            <a:lvl8pPr marL="3657600" lvl="7" indent="-317500" rtl="0">
              <a:lnSpc>
                <a:spcPct val="115000"/>
              </a:lnSpc>
              <a:spcBef>
                <a:spcPts val="0"/>
              </a:spcBef>
              <a:spcAft>
                <a:spcPts val="0"/>
              </a:spcAft>
              <a:buClr>
                <a:srgbClr val="9B0014"/>
              </a:buClr>
              <a:buSzPts val="1400"/>
              <a:buChar char="●"/>
              <a:defRPr/>
            </a:lvl8pPr>
            <a:lvl9pPr marL="4114800" lvl="8" indent="-317500" rtl="0">
              <a:lnSpc>
                <a:spcPct val="115000"/>
              </a:lnSpc>
              <a:spcBef>
                <a:spcPts val="0"/>
              </a:spcBef>
              <a:spcAft>
                <a:spcPts val="0"/>
              </a:spcAft>
              <a:buClr>
                <a:srgbClr val="9B0014"/>
              </a:buClr>
              <a:buSzPts val="1400"/>
              <a:buChar char="●"/>
              <a:defRPr/>
            </a:lvl9pPr>
          </a:lstStyle>
          <a:p>
            <a:endParaRPr dirty="0"/>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48" name="Google Shape;48;p8"/>
          <p:cNvSpPr txBox="1">
            <a:spLocks noGrp="1"/>
          </p:cNvSpPr>
          <p:nvPr>
            <p:ph type="sldNum" idx="12"/>
          </p:nvPr>
        </p:nvSpPr>
        <p:spPr>
          <a:xfrm>
            <a:off x="8484450" y="4830471"/>
            <a:ext cx="548700" cy="24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
        <p:cNvGrpSpPr/>
        <p:nvPr/>
      </p:nvGrpSpPr>
      <p:grpSpPr>
        <a:xfrm>
          <a:off x="0" y="0"/>
          <a:ext cx="0" cy="0"/>
          <a:chOff x="0" y="0"/>
          <a:chExt cx="0" cy="0"/>
        </a:xfrm>
      </p:grpSpPr>
      <p:sp>
        <p:nvSpPr>
          <p:cNvPr id="59" name="Google Shape;5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rPr dirty="0"/>
              <a:t>xx%</a:t>
            </a:r>
          </a:p>
        </p:txBody>
      </p:sp>
      <p:sp>
        <p:nvSpPr>
          <p:cNvPr id="60" name="Google Shape;6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81000" algn="ctr">
              <a:spcBef>
                <a:spcPts val="0"/>
              </a:spcBef>
              <a:spcAft>
                <a:spcPts val="0"/>
              </a:spcAft>
              <a:buSzPts val="2400"/>
              <a:buChar char="●"/>
              <a:defRPr/>
            </a:lvl1pPr>
            <a:lvl2pPr marL="914400" lvl="1" indent="-368300" algn="ctr">
              <a:spcBef>
                <a:spcPts val="0"/>
              </a:spcBef>
              <a:spcAft>
                <a:spcPts val="0"/>
              </a:spcAft>
              <a:buSzPts val="2200"/>
              <a:buChar char="●"/>
              <a:defRPr/>
            </a:lvl2pPr>
            <a:lvl3pPr marL="1371600" lvl="2" indent="-355600" algn="ctr">
              <a:spcBef>
                <a:spcPts val="0"/>
              </a:spcBef>
              <a:spcAft>
                <a:spcPts val="0"/>
              </a:spcAft>
              <a:buSzPts val="2000"/>
              <a:buChar char="●"/>
              <a:defRPr/>
            </a:lvl3pPr>
            <a:lvl4pPr marL="1828800" lvl="3" indent="-342900" algn="ctr">
              <a:spcBef>
                <a:spcPts val="0"/>
              </a:spcBef>
              <a:spcAft>
                <a:spcPts val="0"/>
              </a:spcAft>
              <a:buSzPts val="1800"/>
              <a:buChar char="●"/>
              <a:defRPr/>
            </a:lvl4pPr>
            <a:lvl5pPr marL="2286000" lvl="4" indent="-330200" algn="ctr">
              <a:spcBef>
                <a:spcPts val="0"/>
              </a:spcBef>
              <a:spcAft>
                <a:spcPts val="0"/>
              </a:spcAft>
              <a:buSzPts val="16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dirty="0"/>
          </a:p>
        </p:txBody>
      </p:sp>
      <p:sp>
        <p:nvSpPr>
          <p:cNvPr id="61" name="Google Shape;61;p11"/>
          <p:cNvSpPr txBox="1">
            <a:spLocks noGrp="1"/>
          </p:cNvSpPr>
          <p:nvPr>
            <p:ph type="sldNum" idx="12"/>
          </p:nvPr>
        </p:nvSpPr>
        <p:spPr>
          <a:xfrm>
            <a:off x="8484450" y="4897500"/>
            <a:ext cx="548700" cy="24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BLANK_1">
    <p:spTree>
      <p:nvGrpSpPr>
        <p:cNvPr id="1" name="Shape 64"/>
        <p:cNvGrpSpPr/>
        <p:nvPr/>
      </p:nvGrpSpPr>
      <p:grpSpPr>
        <a:xfrm>
          <a:off x="0" y="0"/>
          <a:ext cx="0" cy="0"/>
          <a:chOff x="0" y="0"/>
          <a:chExt cx="0" cy="0"/>
        </a:xfrm>
      </p:grpSpPr>
      <p:sp>
        <p:nvSpPr>
          <p:cNvPr id="65" name="Google Shape;65;p13"/>
          <p:cNvSpPr txBox="1">
            <a:spLocks noGrp="1"/>
          </p:cNvSpPr>
          <p:nvPr>
            <p:ph type="sldNum" idx="12"/>
          </p:nvPr>
        </p:nvSpPr>
        <p:spPr>
          <a:xfrm>
            <a:off x="8484450" y="4830471"/>
            <a:ext cx="548700" cy="2460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dirty="0"/>
          </a:p>
        </p:txBody>
      </p:sp>
      <p:pic>
        <p:nvPicPr>
          <p:cNvPr id="66" name="Google Shape;66;p13"/>
          <p:cNvPicPr preferRelativeResize="0"/>
          <p:nvPr/>
        </p:nvPicPr>
        <p:blipFill rotWithShape="1">
          <a:blip r:embed="rId2">
            <a:alphaModFix/>
          </a:blip>
          <a:srcRect/>
          <a:stretch/>
        </p:blipFill>
        <p:spPr>
          <a:xfrm>
            <a:off x="466354" y="188390"/>
            <a:ext cx="1044475" cy="637459"/>
          </a:xfrm>
          <a:prstGeom prst="rect">
            <a:avLst/>
          </a:prstGeom>
          <a:noFill/>
          <a:ln>
            <a:noFill/>
          </a:ln>
        </p:spPr>
      </p:pic>
      <p:pic>
        <p:nvPicPr>
          <p:cNvPr id="67" name="Google Shape;67;p13"/>
          <p:cNvPicPr preferRelativeResize="0"/>
          <p:nvPr/>
        </p:nvPicPr>
        <p:blipFill rotWithShape="1">
          <a:blip r:embed="rId3">
            <a:alphaModFix/>
          </a:blip>
          <a:srcRect/>
          <a:stretch/>
        </p:blipFill>
        <p:spPr>
          <a:xfrm>
            <a:off x="3534395" y="347423"/>
            <a:ext cx="2069981" cy="573458"/>
          </a:xfrm>
          <a:prstGeom prst="rect">
            <a:avLst/>
          </a:prstGeom>
          <a:noFill/>
          <a:ln>
            <a:noFill/>
          </a:ln>
        </p:spPr>
      </p:pic>
      <p:grpSp>
        <p:nvGrpSpPr>
          <p:cNvPr id="68" name="Google Shape;68;p13"/>
          <p:cNvGrpSpPr/>
          <p:nvPr/>
        </p:nvGrpSpPr>
        <p:grpSpPr>
          <a:xfrm>
            <a:off x="6947888" y="374834"/>
            <a:ext cx="1729406" cy="518573"/>
            <a:chOff x="6070102" y="575641"/>
            <a:chExt cx="2688335" cy="806114"/>
          </a:xfrm>
        </p:grpSpPr>
        <p:pic>
          <p:nvPicPr>
            <p:cNvPr id="69" name="Google Shape;69;p13"/>
            <p:cNvPicPr preferRelativeResize="0"/>
            <p:nvPr/>
          </p:nvPicPr>
          <p:blipFill rotWithShape="1">
            <a:blip r:embed="rId4">
              <a:alphaModFix/>
            </a:blip>
            <a:srcRect l="4582" t="12426" r="4491" b="16154"/>
            <a:stretch/>
          </p:blipFill>
          <p:spPr>
            <a:xfrm>
              <a:off x="6070102" y="575641"/>
              <a:ext cx="2688335" cy="658368"/>
            </a:xfrm>
            <a:prstGeom prst="rect">
              <a:avLst/>
            </a:prstGeom>
            <a:noFill/>
            <a:ln>
              <a:noFill/>
            </a:ln>
          </p:spPr>
        </p:pic>
        <p:sp>
          <p:nvSpPr>
            <p:cNvPr id="70" name="Google Shape;70;p13"/>
            <p:cNvSpPr txBox="1"/>
            <p:nvPr/>
          </p:nvSpPr>
          <p:spPr>
            <a:xfrm>
              <a:off x="6808968" y="1073955"/>
              <a:ext cx="1865400" cy="307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b="0" i="0" u="sng" strike="noStrike" cap="none" dirty="0">
                  <a:solidFill>
                    <a:srgbClr val="9B0014"/>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signet.dei.unipd.it</a:t>
              </a:r>
              <a:endParaRPr sz="1100" dirty="0">
                <a:solidFill>
                  <a:srgbClr val="9B0014"/>
                </a:solidFill>
                <a:latin typeface="Lexend Light" pitchFamily="2" charset="0"/>
                <a:ea typeface="CMU Serif" panose="02000603000000000000" pitchFamily="2" charset="0"/>
                <a:cs typeface="CMU Serif" panose="02000603000000000000" pitchFamily="2" charset="0"/>
                <a:sym typeface="Arial"/>
              </a:endParaRPr>
            </a:p>
          </p:txBody>
        </p:sp>
      </p:grpSp>
      <p:sp>
        <p:nvSpPr>
          <p:cNvPr id="71" name="Google Shape;71;p13"/>
          <p:cNvSpPr txBox="1">
            <a:spLocks noGrp="1"/>
          </p:cNvSpPr>
          <p:nvPr>
            <p:ph type="ctrTitle"/>
          </p:nvPr>
        </p:nvSpPr>
        <p:spPr>
          <a:xfrm>
            <a:off x="311700" y="1183800"/>
            <a:ext cx="8520600" cy="153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dirty="0"/>
          </a:p>
        </p:txBody>
      </p:sp>
      <p:sp>
        <p:nvSpPr>
          <p:cNvPr id="72" name="Google Shape;72;p13"/>
          <p:cNvSpPr txBox="1"/>
          <p:nvPr/>
        </p:nvSpPr>
        <p:spPr>
          <a:xfrm>
            <a:off x="282600" y="2884850"/>
            <a:ext cx="5052600" cy="637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dirty="0">
                <a:latin typeface="Lexend Light" pitchFamily="2" charset="0"/>
                <a:ea typeface="CMU Serif" panose="02000603000000000000" pitchFamily="2" charset="0"/>
                <a:cs typeface="CMU Serif" panose="02000603000000000000" pitchFamily="2" charset="0"/>
              </a:rPr>
              <a:t>Thank you for your attention!</a:t>
            </a:r>
            <a:endParaRPr sz="3000" dirty="0">
              <a:latin typeface="Lexend Light" pitchFamily="2" charset="0"/>
              <a:ea typeface="CMU Serif" panose="02000603000000000000" pitchFamily="2" charset="0"/>
              <a:cs typeface="CMU Serif" panose="02000603000000000000" pitchFamily="2" charset="0"/>
            </a:endParaRPr>
          </a:p>
        </p:txBody>
      </p:sp>
      <p:sp>
        <p:nvSpPr>
          <p:cNvPr id="73" name="Google Shape;73;p13"/>
          <p:cNvSpPr txBox="1"/>
          <p:nvPr/>
        </p:nvSpPr>
        <p:spPr>
          <a:xfrm>
            <a:off x="2688300" y="3946313"/>
            <a:ext cx="6144000" cy="460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latin typeface="Lexend Light" pitchFamily="2" charset="0"/>
                <a:ea typeface="CMU Serif" panose="02000603000000000000" pitchFamily="2" charset="0"/>
                <a:cs typeface="CMU Serif" panose="02000603000000000000" pitchFamily="2" charset="0"/>
              </a:rPr>
              <a:t>&lt;Name Surname&gt; &lt;e@ma.il&gt;</a:t>
            </a:r>
            <a:endParaRPr sz="2000" dirty="0">
              <a:latin typeface="Lexend Light" pitchFamily="2" charset="0"/>
              <a:ea typeface="CMU Serif" panose="02000603000000000000" pitchFamily="2" charset="0"/>
              <a:cs typeface="CMU Serif" panose="02000603000000000000" pitchFamily="2" charset="0"/>
            </a:endParaRPr>
          </a:p>
        </p:txBody>
      </p:sp>
      <p:sp>
        <p:nvSpPr>
          <p:cNvPr id="74" name="Google Shape;74;p13"/>
          <p:cNvSpPr/>
          <p:nvPr/>
        </p:nvSpPr>
        <p:spPr>
          <a:xfrm>
            <a:off x="1" y="4791452"/>
            <a:ext cx="9138900" cy="351900"/>
          </a:xfrm>
          <a:prstGeom prst="rect">
            <a:avLst/>
          </a:prstGeom>
          <a:solidFill>
            <a:srgbClr val="A20202"/>
          </a:solidFill>
          <a:ln w="12700" cap="flat" cmpd="sng">
            <a:solidFill>
              <a:srgbClr val="A2020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rgbClr val="9B0014"/>
              </a:solidFill>
              <a:latin typeface="Calibri"/>
              <a:ea typeface="Calibri"/>
              <a:cs typeface="Calibri"/>
              <a:sym typeface="Calibri"/>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reserve="1">
  <p:cSld name="1_One column text_no background">
    <p:bg>
      <p:bgRef idx="1001">
        <a:schemeClr val="bg1"/>
      </p:bgRef>
    </p:bg>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dirty="0"/>
          </a:p>
        </p:txBody>
      </p:sp>
      <p:sp>
        <p:nvSpPr>
          <p:cNvPr id="43" name="Google Shape;4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sp>
        <p:nvSpPr>
          <p:cNvPr id="44" name="Google Shape;44;p7"/>
          <p:cNvSpPr txBox="1">
            <a:spLocks noGrp="1"/>
          </p:cNvSpPr>
          <p:nvPr>
            <p:ph type="sldNum" idx="12"/>
          </p:nvPr>
        </p:nvSpPr>
        <p:spPr>
          <a:xfrm>
            <a:off x="8484450" y="4830471"/>
            <a:ext cx="548700" cy="24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cxnSp>
        <p:nvCxnSpPr>
          <p:cNvPr id="45" name="Google Shape;45;p7"/>
          <p:cNvCxnSpPr/>
          <p:nvPr/>
        </p:nvCxnSpPr>
        <p:spPr>
          <a:xfrm rot="10800000">
            <a:off x="312146" y="1345950"/>
            <a:ext cx="2807100" cy="9000"/>
          </a:xfrm>
          <a:prstGeom prst="straightConnector1">
            <a:avLst/>
          </a:prstGeom>
          <a:noFill/>
          <a:ln w="28575" cap="flat" cmpd="sng">
            <a:solidFill>
              <a:srgbClr val="9B0014"/>
            </a:solidFill>
            <a:prstDash val="solid"/>
            <a:miter lim="800000"/>
            <a:headEnd type="none" w="sm" len="sm"/>
            <a:tailEnd type="none" w="sm" len="sm"/>
          </a:ln>
        </p:spPr>
      </p:cxnSp>
    </p:spTree>
    <p:extLst>
      <p:ext uri="{BB962C8B-B14F-4D97-AF65-F5344CB8AC3E}">
        <p14:creationId xmlns:p14="http://schemas.microsoft.com/office/powerpoint/2010/main" val="244930518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1B7E6-9792-4968-B2A9-7172B55D17D5}"/>
              </a:ext>
            </a:extLst>
          </p:cNvPr>
          <p:cNvSpPr>
            <a:spLocks noGrp="1"/>
          </p:cNvSpPr>
          <p:nvPr>
            <p:ph type="title"/>
          </p:nvPr>
        </p:nvSpPr>
        <p:spPr/>
        <p:txBody>
          <a:bodyPr/>
          <a:lstStyle>
            <a:lvl1pPr>
              <a:defRPr/>
            </a:lvl1pPr>
          </a:lstStyle>
          <a:p>
            <a:r>
              <a:rPr lang="en-US" dirty="0"/>
              <a:t>Click to edit Master title style</a:t>
            </a:r>
          </a:p>
        </p:txBody>
      </p:sp>
      <p:sp>
        <p:nvSpPr>
          <p:cNvPr id="3" name="Content Placeholder 2">
            <a:extLst>
              <a:ext uri="{FF2B5EF4-FFF2-40B4-BE49-F238E27FC236}">
                <a16:creationId xmlns:a16="http://schemas.microsoft.com/office/drawing/2014/main" id="{1B81229C-E447-4267-88EB-C5F63699A63B}"/>
              </a:ext>
            </a:extLst>
          </p:cNvPr>
          <p:cNvSpPr>
            <a:spLocks noGrp="1"/>
          </p:cNvSpPr>
          <p:nvPr>
            <p:ph idx="1"/>
          </p:nvPr>
        </p:nvSpPr>
        <p:spPr/>
        <p:txBody>
          <a:bodyPr/>
          <a:lstStyle>
            <a:lvl1pPr>
              <a:defRPr/>
            </a:lvl1pPr>
            <a:lvl2pPr>
              <a:defRPr>
                <a:latin typeface="Lexend Light" pitchFamily="2" charset="0"/>
                <a:ea typeface="CMU Serif" panose="02000603000000000000" pitchFamily="2" charset="0"/>
                <a:cs typeface="CMU Serif" panose="02000603000000000000" pitchFamily="2" charset="0"/>
              </a:defRPr>
            </a:lvl2pPr>
            <a:lvl3pPr>
              <a:defRPr>
                <a:latin typeface="Lexend Light" pitchFamily="2" charset="0"/>
                <a:ea typeface="CMU Serif" panose="02000603000000000000" pitchFamily="2" charset="0"/>
                <a:cs typeface="CMU Serif" panose="02000603000000000000" pitchFamily="2" charset="0"/>
              </a:defRPr>
            </a:lvl3pPr>
            <a:lvl4pPr>
              <a:defRPr>
                <a:latin typeface="Lexend Light" pitchFamily="2" charset="0"/>
                <a:ea typeface="CMU Serif" panose="02000603000000000000" pitchFamily="2" charset="0"/>
                <a:cs typeface="CMU Serif" panose="02000603000000000000" pitchFamily="2" charset="0"/>
              </a:defRPr>
            </a:lvl4pPr>
            <a:lvl5pPr>
              <a:defRPr>
                <a:latin typeface="Lexend Light" pitchFamily="2" charset="0"/>
                <a:ea typeface="CMU Serif" panose="02000603000000000000" pitchFamily="2" charset="0"/>
                <a:cs typeface="CMU Serif" panose="02000603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98AF7-C0ED-42CD-A7B9-D56874DCE73B}"/>
              </a:ext>
            </a:extLst>
          </p:cNvPr>
          <p:cNvSpPr>
            <a:spLocks noGrp="1"/>
          </p:cNvSpPr>
          <p:nvPr>
            <p:ph type="dt" sz="half" idx="10"/>
          </p:nvPr>
        </p:nvSpPr>
        <p:spPr/>
        <p:txBody>
          <a:bodyPr/>
          <a:lstStyle>
            <a:lvl1pPr>
              <a:defRPr>
                <a:latin typeface="Lexend Light" pitchFamily="2" charset="0"/>
                <a:ea typeface="CMU Serif" panose="02000603000000000000" pitchFamily="2" charset="0"/>
                <a:cs typeface="CMU Serif" panose="02000603000000000000" pitchFamily="2" charset="0"/>
              </a:defRPr>
            </a:lvl1pPr>
          </a:lstStyle>
          <a:p>
            <a:fld id="{E0EA7E57-8F8D-4413-A3FF-BA7D83797BDB}" type="datetimeFigureOut">
              <a:rPr lang="en-US" smtClean="0"/>
              <a:pPr/>
              <a:t>4/12/2024</a:t>
            </a:fld>
            <a:endParaRPr lang="en-US" dirty="0"/>
          </a:p>
        </p:txBody>
      </p:sp>
      <p:sp>
        <p:nvSpPr>
          <p:cNvPr id="5" name="Footer Placeholder 4">
            <a:extLst>
              <a:ext uri="{FF2B5EF4-FFF2-40B4-BE49-F238E27FC236}">
                <a16:creationId xmlns:a16="http://schemas.microsoft.com/office/drawing/2014/main" id="{B342AD61-6E32-45F1-B79F-7B36C4AFC384}"/>
              </a:ext>
            </a:extLst>
          </p:cNvPr>
          <p:cNvSpPr>
            <a:spLocks noGrp="1"/>
          </p:cNvSpPr>
          <p:nvPr>
            <p:ph type="ftr" sz="quarter" idx="11"/>
          </p:nvPr>
        </p:nvSpPr>
        <p:spPr/>
        <p:txBody>
          <a:bodyPr/>
          <a:lstStyle>
            <a:lvl1pPr>
              <a:defRPr>
                <a:latin typeface="Lexend Light" pitchFamily="2" charset="0"/>
                <a:ea typeface="CMU Serif" panose="02000603000000000000" pitchFamily="2" charset="0"/>
                <a:cs typeface="CMU Serif" panose="02000603000000000000" pitchFamily="2" charset="0"/>
              </a:defRPr>
            </a:lvl1pPr>
          </a:lstStyle>
          <a:p>
            <a:endParaRPr lang="en-US" dirty="0"/>
          </a:p>
        </p:txBody>
      </p:sp>
      <p:sp>
        <p:nvSpPr>
          <p:cNvPr id="6" name="Slide Number Placeholder 5">
            <a:extLst>
              <a:ext uri="{FF2B5EF4-FFF2-40B4-BE49-F238E27FC236}">
                <a16:creationId xmlns:a16="http://schemas.microsoft.com/office/drawing/2014/main" id="{D0F625F2-3C49-4B0E-B65D-1D2D4D59B6A8}"/>
              </a:ext>
            </a:extLst>
          </p:cNvPr>
          <p:cNvSpPr>
            <a:spLocks noGrp="1"/>
          </p:cNvSpPr>
          <p:nvPr>
            <p:ph type="sldNum" sz="quarter" idx="12"/>
          </p:nvPr>
        </p:nvSpPr>
        <p:spPr/>
        <p:txBody>
          <a:bodyPr/>
          <a:lstStyle>
            <a:lvl1pPr>
              <a:defRPr/>
            </a:lvl1pPr>
          </a:lstStyle>
          <a:p>
            <a:fld id="{773180C3-B4CF-4E67-8ADD-98E7644FE498}" type="slidenum">
              <a:rPr lang="en-US" smtClean="0"/>
              <a:pPr/>
              <a:t>‹#›</a:t>
            </a:fld>
            <a:endParaRPr lang="en-US" dirty="0"/>
          </a:p>
        </p:txBody>
      </p:sp>
    </p:spTree>
    <p:extLst>
      <p:ext uri="{BB962C8B-B14F-4D97-AF65-F5344CB8AC3E}">
        <p14:creationId xmlns:p14="http://schemas.microsoft.com/office/powerpoint/2010/main" val="3575477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Full_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1B2B7-61C7-47C2-6BEF-77EB0A0AEC70}"/>
              </a:ext>
            </a:extLst>
          </p:cNvPr>
          <p:cNvSpPr>
            <a:spLocks noGrp="1"/>
          </p:cNvSpPr>
          <p:nvPr>
            <p:ph type="title" hasCustomPrompt="1"/>
          </p:nvPr>
        </p:nvSpPr>
        <p:spPr/>
        <p:txBody>
          <a:bodyPr/>
          <a:lstStyle>
            <a:lvl1pPr>
              <a:defRPr/>
            </a:lvl1pPr>
          </a:lstStyle>
          <a:p>
            <a:r>
              <a:rPr lang="en-US" dirty="0"/>
              <a:t>Empty slide</a:t>
            </a:r>
            <a:br>
              <a:rPr lang="en-US" dirty="0"/>
            </a:br>
            <a:endParaRPr lang="en-GB" dirty="0"/>
          </a:p>
        </p:txBody>
      </p:sp>
      <p:sp>
        <p:nvSpPr>
          <p:cNvPr id="3" name="Slide Number Placeholder 2">
            <a:extLst>
              <a:ext uri="{FF2B5EF4-FFF2-40B4-BE49-F238E27FC236}">
                <a16:creationId xmlns:a16="http://schemas.microsoft.com/office/drawing/2014/main" id="{87DB4DEC-D348-5431-0BD4-76240492D171}"/>
              </a:ext>
            </a:extLst>
          </p:cNvPr>
          <p:cNvSpPr>
            <a:spLocks noGrp="1"/>
          </p:cNvSpPr>
          <p:nvPr>
            <p:ph type="sldNum" idx="10"/>
          </p:nvPr>
        </p:nvSpPr>
        <p:spPr/>
        <p:txBody>
          <a:bodyPr/>
          <a:lstStyle>
            <a:lvl1pPr>
              <a:defRPr/>
            </a:lvl1pPr>
          </a:lstStyle>
          <a:p>
            <a:fld id="{00000000-1234-1234-1234-123412341234}" type="slidenum">
              <a:rPr lang="en" smtClean="0"/>
              <a:pPr/>
              <a:t>‹#›</a:t>
            </a:fld>
            <a:endParaRPr lang="en" dirty="0"/>
          </a:p>
        </p:txBody>
      </p:sp>
    </p:spTree>
    <p:extLst>
      <p:ext uri="{BB962C8B-B14F-4D97-AF65-F5344CB8AC3E}">
        <p14:creationId xmlns:p14="http://schemas.microsoft.com/office/powerpoint/2010/main" val="309153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Google Shape;8;p1"/>
          <p:cNvSpPr txBox="1">
            <a:spLocks noGrp="1"/>
          </p:cNvSpPr>
          <p:nvPr>
            <p:ph type="title"/>
          </p:nvPr>
        </p:nvSpPr>
        <p:spPr>
          <a:xfrm>
            <a:off x="311700" y="221525"/>
            <a:ext cx="8520600" cy="796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9B0014"/>
              </a:buClr>
              <a:buSzPts val="3600"/>
              <a:buNone/>
              <a:defRPr sz="3600">
                <a:solidFill>
                  <a:srgbClr val="9B0014"/>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9" name="Google Shape;9;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81000">
              <a:lnSpc>
                <a:spcPct val="115000"/>
              </a:lnSpc>
              <a:spcBef>
                <a:spcPts val="0"/>
              </a:spcBef>
              <a:spcAft>
                <a:spcPts val="0"/>
              </a:spcAft>
              <a:buClr>
                <a:srgbClr val="9B0014"/>
              </a:buClr>
              <a:buSzPts val="2400"/>
              <a:buChar char="●"/>
              <a:defRPr sz="2400"/>
            </a:lvl1pPr>
            <a:lvl2pPr marL="914400" lvl="1" indent="-368300">
              <a:lnSpc>
                <a:spcPct val="115000"/>
              </a:lnSpc>
              <a:spcBef>
                <a:spcPts val="0"/>
              </a:spcBef>
              <a:spcAft>
                <a:spcPts val="0"/>
              </a:spcAft>
              <a:buClr>
                <a:srgbClr val="9B0014"/>
              </a:buClr>
              <a:buSzPts val="2200"/>
              <a:buChar char="●"/>
              <a:defRPr sz="2200"/>
            </a:lvl2pPr>
            <a:lvl3pPr marL="1371600" lvl="2" indent="-355600">
              <a:lnSpc>
                <a:spcPct val="115000"/>
              </a:lnSpc>
              <a:spcBef>
                <a:spcPts val="0"/>
              </a:spcBef>
              <a:spcAft>
                <a:spcPts val="0"/>
              </a:spcAft>
              <a:buClr>
                <a:srgbClr val="9B0014"/>
              </a:buClr>
              <a:buSzPts val="2000"/>
              <a:buChar char="●"/>
              <a:defRPr sz="2000"/>
            </a:lvl3pPr>
            <a:lvl4pPr marL="1828800" lvl="3" indent="-342900">
              <a:lnSpc>
                <a:spcPct val="115000"/>
              </a:lnSpc>
              <a:spcBef>
                <a:spcPts val="0"/>
              </a:spcBef>
              <a:spcAft>
                <a:spcPts val="0"/>
              </a:spcAft>
              <a:buClr>
                <a:srgbClr val="9B0014"/>
              </a:buClr>
              <a:buSzPts val="1800"/>
              <a:buChar char="●"/>
              <a:defRPr sz="1800"/>
            </a:lvl4pPr>
            <a:lvl5pPr marL="2286000" lvl="4" indent="-330200">
              <a:lnSpc>
                <a:spcPct val="115000"/>
              </a:lnSpc>
              <a:spcBef>
                <a:spcPts val="0"/>
              </a:spcBef>
              <a:spcAft>
                <a:spcPts val="0"/>
              </a:spcAft>
              <a:buClr>
                <a:srgbClr val="9B0014"/>
              </a:buClr>
              <a:buSzPts val="1600"/>
              <a:buChar char="●"/>
              <a:defRPr sz="1600"/>
            </a:lvl5pPr>
            <a:lvl6pPr marL="2743200" lvl="5" indent="-317500">
              <a:lnSpc>
                <a:spcPct val="115000"/>
              </a:lnSpc>
              <a:spcBef>
                <a:spcPts val="0"/>
              </a:spcBef>
              <a:spcAft>
                <a:spcPts val="0"/>
              </a:spcAft>
              <a:buClr>
                <a:srgbClr val="9B0014"/>
              </a:buClr>
              <a:buSzPts val="1400"/>
              <a:buChar char="●"/>
              <a:defRPr/>
            </a:lvl6pPr>
            <a:lvl7pPr marL="3200400" lvl="6" indent="-317500">
              <a:lnSpc>
                <a:spcPct val="115000"/>
              </a:lnSpc>
              <a:spcBef>
                <a:spcPts val="0"/>
              </a:spcBef>
              <a:spcAft>
                <a:spcPts val="0"/>
              </a:spcAft>
              <a:buClr>
                <a:srgbClr val="9B0014"/>
              </a:buClr>
              <a:buSzPts val="1400"/>
              <a:buChar char="●"/>
              <a:defRPr/>
            </a:lvl7pPr>
            <a:lvl8pPr marL="3657600" lvl="7" indent="-317500">
              <a:lnSpc>
                <a:spcPct val="115000"/>
              </a:lnSpc>
              <a:spcBef>
                <a:spcPts val="0"/>
              </a:spcBef>
              <a:spcAft>
                <a:spcPts val="0"/>
              </a:spcAft>
              <a:buClr>
                <a:srgbClr val="9B0014"/>
              </a:buClr>
              <a:buSzPts val="1400"/>
              <a:buChar char="●"/>
              <a:defRPr/>
            </a:lvl8pPr>
            <a:lvl9pPr marL="4114800" lvl="8" indent="-317500">
              <a:lnSpc>
                <a:spcPct val="115000"/>
              </a:lnSpc>
              <a:spcBef>
                <a:spcPts val="0"/>
              </a:spcBef>
              <a:spcAft>
                <a:spcPts val="0"/>
              </a:spcAft>
              <a:buClr>
                <a:srgbClr val="9B0014"/>
              </a:buClr>
              <a:buSzPts val="1400"/>
              <a:buChar char="●"/>
              <a:defRPr/>
            </a:lvl9pPr>
          </a:lstStyle>
          <a:p>
            <a:endParaRPr dirty="0"/>
          </a:p>
        </p:txBody>
      </p:sp>
      <p:sp>
        <p:nvSpPr>
          <p:cNvPr id="10" name="Google Shape;10;p1"/>
          <p:cNvSpPr txBox="1">
            <a:spLocks noGrp="1"/>
          </p:cNvSpPr>
          <p:nvPr>
            <p:ph type="sldNum" idx="12"/>
          </p:nvPr>
        </p:nvSpPr>
        <p:spPr>
          <a:xfrm>
            <a:off x="8595300" y="4897500"/>
            <a:ext cx="548700" cy="246000"/>
          </a:xfrm>
          <a:prstGeom prst="rect">
            <a:avLst/>
          </a:prstGeom>
          <a:noFill/>
          <a:ln>
            <a:noFill/>
          </a:ln>
        </p:spPr>
        <p:txBody>
          <a:bodyPr spcFirstLastPara="1" wrap="square" lIns="91425" tIns="91425" rIns="91425" bIns="91425" anchor="ctr" anchorCtr="0">
            <a:noAutofit/>
          </a:bodyPr>
          <a:lstStyle>
            <a:lvl1pPr lvl="0" algn="r">
              <a:buNone/>
              <a:defRPr sz="1200">
                <a:solidFill>
                  <a:srgbClr val="FFFFFF"/>
                </a:solidFill>
                <a:latin typeface="Lexend Light" pitchFamily="2" charset="0"/>
                <a:ea typeface="CMU Serif" panose="02000603000000000000" pitchFamily="2" charset="0"/>
                <a:cs typeface="CMU Serif" panose="02000603000000000000" pitchFamily="2" charset="0"/>
              </a:defRPr>
            </a:lvl1pPr>
            <a:lvl2pPr lvl="1" algn="r">
              <a:buNone/>
              <a:defRPr sz="1200">
                <a:solidFill>
                  <a:srgbClr val="FFFFFF"/>
                </a:solidFill>
              </a:defRPr>
            </a:lvl2pPr>
            <a:lvl3pPr lvl="2" algn="r">
              <a:buNone/>
              <a:defRPr sz="1200">
                <a:solidFill>
                  <a:srgbClr val="FFFFFF"/>
                </a:solidFill>
              </a:defRPr>
            </a:lvl3pPr>
            <a:lvl4pPr lvl="3" algn="r">
              <a:buNone/>
              <a:defRPr sz="1200">
                <a:solidFill>
                  <a:srgbClr val="FFFFFF"/>
                </a:solidFill>
              </a:defRPr>
            </a:lvl4pPr>
            <a:lvl5pPr lvl="4" algn="r">
              <a:buNone/>
              <a:defRPr sz="1200">
                <a:solidFill>
                  <a:srgbClr val="FFFFFF"/>
                </a:solidFill>
              </a:defRPr>
            </a:lvl5pPr>
            <a:lvl6pPr lvl="5" algn="r">
              <a:buNone/>
              <a:defRPr sz="1200">
                <a:solidFill>
                  <a:srgbClr val="FFFFFF"/>
                </a:solidFill>
              </a:defRPr>
            </a:lvl6pPr>
            <a:lvl7pPr lvl="6" algn="r">
              <a:buNone/>
              <a:defRPr sz="1200">
                <a:solidFill>
                  <a:srgbClr val="FFFFFF"/>
                </a:solidFill>
              </a:defRPr>
            </a:lvl7pPr>
            <a:lvl8pPr lvl="7" algn="r">
              <a:buNone/>
              <a:defRPr sz="1200">
                <a:solidFill>
                  <a:srgbClr val="FFFFFF"/>
                </a:solidFill>
              </a:defRPr>
            </a:lvl8pPr>
            <a:lvl9pPr lvl="8" algn="r">
              <a:buNone/>
              <a:defRPr sz="1200">
                <a:solidFill>
                  <a:srgbClr val="FFFFFF"/>
                </a:solidFill>
              </a:defRPr>
            </a:lvl9pPr>
          </a:lstStyle>
          <a:p>
            <a:r>
              <a:rPr lang="en" dirty="0"/>
              <a:t>#</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7" r:id="rId4"/>
    <p:sldLayoutId id="2147483659" r:id="rId5"/>
    <p:sldLayoutId id="2147483663" r:id="rId6"/>
    <p:sldLayoutId id="2147483661" r:id="rId7"/>
    <p:sldLayoutId id="2147483662"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Lexend Light" pitchFamily="2" charset="0"/>
          <a:ea typeface="CMU Serif" panose="02000603000000000000" pitchFamily="2" charset="0"/>
          <a:cs typeface="CMU Serif" panose="02000603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Lexend Light" pitchFamily="2" charset="0"/>
          <a:ea typeface="CMU Serif" panose="02000603000000000000" pitchFamily="2" charset="0"/>
          <a:cs typeface="CMU Serif" panose="02000603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image" Target="../media/image37.png"/><Relationship Id="rId3" Type="http://schemas.openxmlformats.org/officeDocument/2006/relationships/tags" Target="../tags/tag21.xml"/><Relationship Id="rId7" Type="http://schemas.openxmlformats.org/officeDocument/2006/relationships/tags" Target="../tags/tag25.xml"/><Relationship Id="rId12" Type="http://schemas.openxmlformats.org/officeDocument/2006/relationships/image" Target="../media/image36.png"/><Relationship Id="rId17" Type="http://schemas.openxmlformats.org/officeDocument/2006/relationships/image" Target="../media/image41.png"/><Relationship Id="rId2" Type="http://schemas.openxmlformats.org/officeDocument/2006/relationships/tags" Target="../tags/tag20.xml"/><Relationship Id="rId16" Type="http://schemas.openxmlformats.org/officeDocument/2006/relationships/image" Target="../media/image40.png"/><Relationship Id="rId1" Type="http://schemas.openxmlformats.org/officeDocument/2006/relationships/tags" Target="../tags/tag19.xml"/><Relationship Id="rId6" Type="http://schemas.openxmlformats.org/officeDocument/2006/relationships/tags" Target="../tags/tag24.xml"/><Relationship Id="rId11" Type="http://schemas.openxmlformats.org/officeDocument/2006/relationships/image" Target="../media/image35.png"/><Relationship Id="rId5" Type="http://schemas.openxmlformats.org/officeDocument/2006/relationships/tags" Target="../tags/tag23.xml"/><Relationship Id="rId15" Type="http://schemas.openxmlformats.org/officeDocument/2006/relationships/image" Target="../media/image39.png"/><Relationship Id="rId10" Type="http://schemas.openxmlformats.org/officeDocument/2006/relationships/image" Target="../media/image34.png"/><Relationship Id="rId4" Type="http://schemas.openxmlformats.org/officeDocument/2006/relationships/tags" Target="../tags/tag22.xml"/><Relationship Id="rId9" Type="http://schemas.openxmlformats.org/officeDocument/2006/relationships/slideLayout" Target="../slideLayouts/slideLayout8.xml"/><Relationship Id="rId14" Type="http://schemas.openxmlformats.org/officeDocument/2006/relationships/image" Target="../media/image38.png"/></Relationships>
</file>

<file path=ppt/slides/_rels/slide11.xml.rels><?xml version="1.0" encoding="UTF-8" standalone="yes"?>
<Relationships xmlns="http://schemas.openxmlformats.org/package/2006/relationships"><Relationship Id="rId8" Type="http://schemas.openxmlformats.org/officeDocument/2006/relationships/tags" Target="../tags/tag34.xml"/><Relationship Id="rId13" Type="http://schemas.openxmlformats.org/officeDocument/2006/relationships/image" Target="../media/image37.png"/><Relationship Id="rId3" Type="http://schemas.openxmlformats.org/officeDocument/2006/relationships/tags" Target="../tags/tag29.xml"/><Relationship Id="rId7" Type="http://schemas.openxmlformats.org/officeDocument/2006/relationships/tags" Target="../tags/tag33.xml"/><Relationship Id="rId12" Type="http://schemas.openxmlformats.org/officeDocument/2006/relationships/image" Target="../media/image36.png"/><Relationship Id="rId17" Type="http://schemas.openxmlformats.org/officeDocument/2006/relationships/image" Target="../media/image44.png"/><Relationship Id="rId2" Type="http://schemas.openxmlformats.org/officeDocument/2006/relationships/tags" Target="../tags/tag28.xml"/><Relationship Id="rId16" Type="http://schemas.openxmlformats.org/officeDocument/2006/relationships/image" Target="../media/image43.png"/><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image" Target="../media/image35.png"/><Relationship Id="rId5" Type="http://schemas.openxmlformats.org/officeDocument/2006/relationships/tags" Target="../tags/tag31.xml"/><Relationship Id="rId15" Type="http://schemas.openxmlformats.org/officeDocument/2006/relationships/image" Target="../media/image40.png"/><Relationship Id="rId10" Type="http://schemas.openxmlformats.org/officeDocument/2006/relationships/image" Target="../media/image34.png"/><Relationship Id="rId4" Type="http://schemas.openxmlformats.org/officeDocument/2006/relationships/tags" Target="../tags/tag30.xml"/><Relationship Id="rId9" Type="http://schemas.openxmlformats.org/officeDocument/2006/relationships/slideLayout" Target="../slideLayouts/slideLayout8.xml"/><Relationship Id="rId14" Type="http://schemas.openxmlformats.org/officeDocument/2006/relationships/image" Target="../media/image38.png"/></Relationships>
</file>

<file path=ppt/slides/_rels/slide12.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3.png"/><Relationship Id="rId3" Type="http://schemas.openxmlformats.org/officeDocument/2006/relationships/tags" Target="../tags/tag37.xml"/><Relationship Id="rId7" Type="http://schemas.openxmlformats.org/officeDocument/2006/relationships/slideLayout" Target="../slideLayouts/slideLayout8.xml"/><Relationship Id="rId12" Type="http://schemas.openxmlformats.org/officeDocument/2006/relationships/image" Target="../media/image40.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image" Target="../media/image38.png"/><Relationship Id="rId5" Type="http://schemas.openxmlformats.org/officeDocument/2006/relationships/tags" Target="../tags/tag39.xml"/><Relationship Id="rId10" Type="http://schemas.openxmlformats.org/officeDocument/2006/relationships/image" Target="../media/image37.png"/><Relationship Id="rId4" Type="http://schemas.openxmlformats.org/officeDocument/2006/relationships/tags" Target="../tags/tag38.xml"/><Relationship Id="rId9" Type="http://schemas.openxmlformats.org/officeDocument/2006/relationships/image" Target="../media/image45.png"/></Relationships>
</file>

<file path=ppt/slides/_rels/slide13.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6.png"/><Relationship Id="rId3" Type="http://schemas.openxmlformats.org/officeDocument/2006/relationships/tags" Target="../tags/tag43.xml"/><Relationship Id="rId7" Type="http://schemas.openxmlformats.org/officeDocument/2006/relationships/slideLayout" Target="../slideLayouts/slideLayout8.xml"/><Relationship Id="rId12" Type="http://schemas.openxmlformats.org/officeDocument/2006/relationships/image" Target="../media/image40.png"/><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11" Type="http://schemas.openxmlformats.org/officeDocument/2006/relationships/image" Target="../media/image38.png"/><Relationship Id="rId5" Type="http://schemas.openxmlformats.org/officeDocument/2006/relationships/tags" Target="../tags/tag45.xml"/><Relationship Id="rId10" Type="http://schemas.openxmlformats.org/officeDocument/2006/relationships/image" Target="../media/image37.png"/><Relationship Id="rId4" Type="http://schemas.openxmlformats.org/officeDocument/2006/relationships/tags" Target="../tags/tag44.xml"/><Relationship Id="rId9" Type="http://schemas.openxmlformats.org/officeDocument/2006/relationships/image" Target="../media/image45.png"/></Relationships>
</file>

<file path=ppt/slides/_rels/slide1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tags" Target="../tags/tag49.xml"/><Relationship Id="rId7" Type="http://schemas.openxmlformats.org/officeDocument/2006/relationships/image" Target="../media/image35.pn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Layout" Target="../slideLayouts/slideLayout8.xml"/><Relationship Id="rId11" Type="http://schemas.openxmlformats.org/officeDocument/2006/relationships/image" Target="../media/image40.png"/><Relationship Id="rId5" Type="http://schemas.openxmlformats.org/officeDocument/2006/relationships/tags" Target="../tags/tag51.xml"/><Relationship Id="rId10" Type="http://schemas.openxmlformats.org/officeDocument/2006/relationships/image" Target="../media/image37.png"/><Relationship Id="rId4" Type="http://schemas.openxmlformats.org/officeDocument/2006/relationships/tags" Target="../tags/tag50.xml"/><Relationship Id="rId9" Type="http://schemas.openxmlformats.org/officeDocument/2006/relationships/image" Target="../media/image46.png"/></Relationships>
</file>

<file path=ppt/slides/_rels/slide15.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8.png"/><Relationship Id="rId3" Type="http://schemas.openxmlformats.org/officeDocument/2006/relationships/tags" Target="../tags/tag54.xml"/><Relationship Id="rId7" Type="http://schemas.openxmlformats.org/officeDocument/2006/relationships/slideLayout" Target="../slideLayouts/slideLayout8.xml"/><Relationship Id="rId12" Type="http://schemas.openxmlformats.org/officeDocument/2006/relationships/image" Target="../media/image47.png"/><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image" Target="../media/image40.png"/><Relationship Id="rId5" Type="http://schemas.openxmlformats.org/officeDocument/2006/relationships/tags" Target="../tags/tag56.xml"/><Relationship Id="rId10" Type="http://schemas.openxmlformats.org/officeDocument/2006/relationships/image" Target="../media/image37.png"/><Relationship Id="rId4" Type="http://schemas.openxmlformats.org/officeDocument/2006/relationships/tags" Target="../tags/tag55.xml"/><Relationship Id="rId9" Type="http://schemas.openxmlformats.org/officeDocument/2006/relationships/image" Target="../media/image38.png"/></Relationships>
</file>

<file path=ppt/slides/_rels/slide1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tags" Target="../tags/tag60.xml"/><Relationship Id="rId7" Type="http://schemas.openxmlformats.org/officeDocument/2006/relationships/image" Target="../media/image35.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Layout" Target="../slideLayouts/slideLayout8.xml"/><Relationship Id="rId11" Type="http://schemas.openxmlformats.org/officeDocument/2006/relationships/image" Target="../media/image49.png"/><Relationship Id="rId5" Type="http://schemas.openxmlformats.org/officeDocument/2006/relationships/tags" Target="../tags/tag62.xml"/><Relationship Id="rId10" Type="http://schemas.openxmlformats.org/officeDocument/2006/relationships/image" Target="../media/image48.png"/><Relationship Id="rId4" Type="http://schemas.openxmlformats.org/officeDocument/2006/relationships/tags" Target="../tags/tag61.xml"/><Relationship Id="rId9" Type="http://schemas.openxmlformats.org/officeDocument/2006/relationships/image" Target="../media/image47.png"/></Relationships>
</file>

<file path=ppt/slides/_rels/slide1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tags" Target="../tags/tag65.xml"/><Relationship Id="rId7" Type="http://schemas.openxmlformats.org/officeDocument/2006/relationships/image" Target="../media/image49.png"/><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image" Target="../media/image38.png"/><Relationship Id="rId5" Type="http://schemas.openxmlformats.org/officeDocument/2006/relationships/image" Target="../media/image35.png"/><Relationship Id="rId4"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6.png"/><Relationship Id="rId3" Type="http://schemas.openxmlformats.org/officeDocument/2006/relationships/tags" Target="../tags/tag68.xml"/><Relationship Id="rId7" Type="http://schemas.openxmlformats.org/officeDocument/2006/relationships/tags" Target="../tags/tag72.xml"/><Relationship Id="rId12" Type="http://schemas.openxmlformats.org/officeDocument/2006/relationships/image" Target="../media/image27.png"/><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tags" Target="../tags/tag71.xml"/><Relationship Id="rId11" Type="http://schemas.openxmlformats.org/officeDocument/2006/relationships/image" Target="../media/image53.png"/><Relationship Id="rId5" Type="http://schemas.openxmlformats.org/officeDocument/2006/relationships/tags" Target="../tags/tag70.xml"/><Relationship Id="rId15" Type="http://schemas.openxmlformats.org/officeDocument/2006/relationships/image" Target="../media/image55.png"/><Relationship Id="rId10" Type="http://schemas.openxmlformats.org/officeDocument/2006/relationships/image" Target="../media/image52.png"/><Relationship Id="rId4" Type="http://schemas.openxmlformats.org/officeDocument/2006/relationships/tags" Target="../tags/tag69.xml"/><Relationship Id="rId9" Type="http://schemas.openxmlformats.org/officeDocument/2006/relationships/image" Target="../media/image51.png"/><Relationship Id="rId14" Type="http://schemas.openxmlformats.org/officeDocument/2006/relationships/image" Target="../media/image54.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6.png"/><Relationship Id="rId3" Type="http://schemas.openxmlformats.org/officeDocument/2006/relationships/tags" Target="../tags/tag75.xml"/><Relationship Id="rId7" Type="http://schemas.openxmlformats.org/officeDocument/2006/relationships/tags" Target="../tags/tag79.xml"/><Relationship Id="rId12" Type="http://schemas.openxmlformats.org/officeDocument/2006/relationships/image" Target="../media/image27.png"/><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tags" Target="../tags/tag78.xml"/><Relationship Id="rId11" Type="http://schemas.openxmlformats.org/officeDocument/2006/relationships/image" Target="../media/image53.png"/><Relationship Id="rId5" Type="http://schemas.openxmlformats.org/officeDocument/2006/relationships/tags" Target="../tags/tag77.xml"/><Relationship Id="rId15" Type="http://schemas.openxmlformats.org/officeDocument/2006/relationships/image" Target="../media/image55.png"/><Relationship Id="rId10" Type="http://schemas.openxmlformats.org/officeDocument/2006/relationships/image" Target="../media/image52.png"/><Relationship Id="rId4" Type="http://schemas.openxmlformats.org/officeDocument/2006/relationships/tags" Target="../tags/tag76.xml"/><Relationship Id="rId9" Type="http://schemas.openxmlformats.org/officeDocument/2006/relationships/image" Target="../media/image51.png"/><Relationship Id="rId14" Type="http://schemas.openxmlformats.org/officeDocument/2006/relationships/image" Target="../media/image5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openxmlformats.org/officeDocument/2006/relationships/tags" Target="../tags/tag87.xml"/><Relationship Id="rId13" Type="http://schemas.openxmlformats.org/officeDocument/2006/relationships/image" Target="../media/image27.png"/><Relationship Id="rId3" Type="http://schemas.openxmlformats.org/officeDocument/2006/relationships/tags" Target="../tags/tag82.xml"/><Relationship Id="rId7" Type="http://schemas.openxmlformats.org/officeDocument/2006/relationships/tags" Target="../tags/tag86.xml"/><Relationship Id="rId12" Type="http://schemas.openxmlformats.org/officeDocument/2006/relationships/image" Target="../media/image53.png"/><Relationship Id="rId17" Type="http://schemas.openxmlformats.org/officeDocument/2006/relationships/image" Target="../media/image56.png"/><Relationship Id="rId2" Type="http://schemas.openxmlformats.org/officeDocument/2006/relationships/tags" Target="../tags/tag81.xml"/><Relationship Id="rId16" Type="http://schemas.openxmlformats.org/officeDocument/2006/relationships/image" Target="../media/image55.png"/><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image" Target="../media/image52.png"/><Relationship Id="rId5" Type="http://schemas.openxmlformats.org/officeDocument/2006/relationships/tags" Target="../tags/tag84.xml"/><Relationship Id="rId15" Type="http://schemas.openxmlformats.org/officeDocument/2006/relationships/image" Target="../media/image54.png"/><Relationship Id="rId10" Type="http://schemas.openxmlformats.org/officeDocument/2006/relationships/image" Target="../media/image51.png"/><Relationship Id="rId4" Type="http://schemas.openxmlformats.org/officeDocument/2006/relationships/tags" Target="../tags/tag83.xml"/><Relationship Id="rId9" Type="http://schemas.openxmlformats.org/officeDocument/2006/relationships/slideLayout" Target="../slideLayouts/slideLayout8.xml"/><Relationship Id="rId1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88.xml"/><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61.png"/><Relationship Id="rId2" Type="http://schemas.openxmlformats.org/officeDocument/2006/relationships/slideLayout" Target="../slideLayouts/slideLayout8.xml"/><Relationship Id="rId1" Type="http://schemas.openxmlformats.org/officeDocument/2006/relationships/tags" Target="../tags/tag89.xml"/><Relationship Id="rId6" Type="http://schemas.openxmlformats.org/officeDocument/2006/relationships/image" Target="../media/image60.png"/><Relationship Id="rId5" Type="http://schemas.openxmlformats.org/officeDocument/2006/relationships/image" Target="../media/image59.jpg"/><Relationship Id="rId4" Type="http://schemas.openxmlformats.org/officeDocument/2006/relationships/image" Target="../media/image58.jpg"/></Relationships>
</file>

<file path=ppt/slides/_rels/slide25.xml.rels><?xml version="1.0" encoding="UTF-8" standalone="yes"?>
<Relationships xmlns="http://schemas.openxmlformats.org/package/2006/relationships"><Relationship Id="rId8" Type="http://schemas.openxmlformats.org/officeDocument/2006/relationships/tags" Target="../tags/tag97.xml"/><Relationship Id="rId13" Type="http://schemas.openxmlformats.org/officeDocument/2006/relationships/tags" Target="../tags/tag102.xml"/><Relationship Id="rId18" Type="http://schemas.openxmlformats.org/officeDocument/2006/relationships/image" Target="../media/image65.png"/><Relationship Id="rId3" Type="http://schemas.openxmlformats.org/officeDocument/2006/relationships/tags" Target="../tags/tag92.xml"/><Relationship Id="rId21" Type="http://schemas.openxmlformats.org/officeDocument/2006/relationships/image" Target="../media/image68.png"/><Relationship Id="rId7" Type="http://schemas.openxmlformats.org/officeDocument/2006/relationships/tags" Target="../tags/tag96.xml"/><Relationship Id="rId12" Type="http://schemas.openxmlformats.org/officeDocument/2006/relationships/tags" Target="../tags/tag101.xml"/><Relationship Id="rId17" Type="http://schemas.openxmlformats.org/officeDocument/2006/relationships/image" Target="../media/image64.png"/><Relationship Id="rId2" Type="http://schemas.openxmlformats.org/officeDocument/2006/relationships/tags" Target="../tags/tag91.xml"/><Relationship Id="rId16" Type="http://schemas.openxmlformats.org/officeDocument/2006/relationships/image" Target="../media/image63.png"/><Relationship Id="rId20" Type="http://schemas.openxmlformats.org/officeDocument/2006/relationships/image" Target="../media/image67.png"/><Relationship Id="rId1" Type="http://schemas.openxmlformats.org/officeDocument/2006/relationships/tags" Target="../tags/tag90.xml"/><Relationship Id="rId6" Type="http://schemas.openxmlformats.org/officeDocument/2006/relationships/tags" Target="../tags/tag95.xml"/><Relationship Id="rId11" Type="http://schemas.openxmlformats.org/officeDocument/2006/relationships/tags" Target="../tags/tag100.xml"/><Relationship Id="rId5" Type="http://schemas.openxmlformats.org/officeDocument/2006/relationships/tags" Target="../tags/tag94.xml"/><Relationship Id="rId15" Type="http://schemas.openxmlformats.org/officeDocument/2006/relationships/image" Target="../media/image62.png"/><Relationship Id="rId23" Type="http://schemas.openxmlformats.org/officeDocument/2006/relationships/image" Target="../media/image70.png"/><Relationship Id="rId10" Type="http://schemas.openxmlformats.org/officeDocument/2006/relationships/tags" Target="../tags/tag99.xml"/><Relationship Id="rId19" Type="http://schemas.openxmlformats.org/officeDocument/2006/relationships/image" Target="../media/image66.png"/><Relationship Id="rId4" Type="http://schemas.openxmlformats.org/officeDocument/2006/relationships/tags" Target="../tags/tag93.xml"/><Relationship Id="rId9" Type="http://schemas.openxmlformats.org/officeDocument/2006/relationships/tags" Target="../tags/tag98.xml"/><Relationship Id="rId14" Type="http://schemas.openxmlformats.org/officeDocument/2006/relationships/slideLayout" Target="../slideLayouts/slideLayout8.xml"/><Relationship Id="rId22" Type="http://schemas.openxmlformats.org/officeDocument/2006/relationships/image" Target="../media/image69.png"/></Relationships>
</file>

<file path=ppt/slides/_rels/slide26.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tags" Target="../tags/tag105.xml"/><Relationship Id="rId7" Type="http://schemas.openxmlformats.org/officeDocument/2006/relationships/image" Target="../media/image72.png"/><Relationship Id="rId2" Type="http://schemas.openxmlformats.org/officeDocument/2006/relationships/tags" Target="../tags/tag104.xml"/><Relationship Id="rId1" Type="http://schemas.openxmlformats.org/officeDocument/2006/relationships/tags" Target="../tags/tag103.xml"/><Relationship Id="rId6" Type="http://schemas.openxmlformats.org/officeDocument/2006/relationships/image" Target="../media/image71.png"/><Relationship Id="rId5" Type="http://schemas.openxmlformats.org/officeDocument/2006/relationships/notesSlide" Target="../notesSlides/notesSlide7.xml"/><Relationship Id="rId10" Type="http://schemas.microsoft.com/office/2007/relationships/hdphoto" Target="../media/hdphoto2.wdp"/><Relationship Id="rId4" Type="http://schemas.openxmlformats.org/officeDocument/2006/relationships/slideLayout" Target="../slideLayouts/slideLayout7.xml"/><Relationship Id="rId9" Type="http://schemas.openxmlformats.org/officeDocument/2006/relationships/image" Target="../media/image74.png"/></Relationships>
</file>

<file path=ppt/slides/_rels/slide27.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tags" Target="../tags/tag108.xml"/><Relationship Id="rId7" Type="http://schemas.openxmlformats.org/officeDocument/2006/relationships/notesSlide" Target="../notesSlides/notesSlide8.xml"/><Relationship Id="rId12" Type="http://schemas.openxmlformats.org/officeDocument/2006/relationships/image" Target="../media/image78.png"/><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slideLayout" Target="../slideLayouts/slideLayout7.xml"/><Relationship Id="rId11" Type="http://schemas.openxmlformats.org/officeDocument/2006/relationships/image" Target="../media/image72.png"/><Relationship Id="rId5" Type="http://schemas.openxmlformats.org/officeDocument/2006/relationships/tags" Target="../tags/tag110.xml"/><Relationship Id="rId10" Type="http://schemas.openxmlformats.org/officeDocument/2006/relationships/image" Target="../media/image77.png"/><Relationship Id="rId4" Type="http://schemas.openxmlformats.org/officeDocument/2006/relationships/tags" Target="../tags/tag109.xml"/><Relationship Id="rId9" Type="http://schemas.openxmlformats.org/officeDocument/2006/relationships/image" Target="../media/image76.png"/></Relationships>
</file>

<file path=ppt/slides/_rels/slide28.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tags" Target="../tags/tag113.xml"/><Relationship Id="rId7" Type="http://schemas.openxmlformats.org/officeDocument/2006/relationships/notesSlide" Target="../notesSlides/notesSlide9.xml"/><Relationship Id="rId12" Type="http://schemas.openxmlformats.org/officeDocument/2006/relationships/image" Target="../media/image82.png"/><Relationship Id="rId2" Type="http://schemas.openxmlformats.org/officeDocument/2006/relationships/tags" Target="../tags/tag112.xml"/><Relationship Id="rId1" Type="http://schemas.openxmlformats.org/officeDocument/2006/relationships/tags" Target="../tags/tag111.xml"/><Relationship Id="rId6" Type="http://schemas.openxmlformats.org/officeDocument/2006/relationships/slideLayout" Target="../slideLayouts/slideLayout7.xml"/><Relationship Id="rId11" Type="http://schemas.openxmlformats.org/officeDocument/2006/relationships/image" Target="../media/image81.png"/><Relationship Id="rId5" Type="http://schemas.openxmlformats.org/officeDocument/2006/relationships/tags" Target="../tags/tag115.xml"/><Relationship Id="rId10" Type="http://schemas.openxmlformats.org/officeDocument/2006/relationships/image" Target="../media/image65.png"/><Relationship Id="rId4" Type="http://schemas.openxmlformats.org/officeDocument/2006/relationships/tags" Target="../tags/tag114.xml"/><Relationship Id="rId9" Type="http://schemas.openxmlformats.org/officeDocument/2006/relationships/image" Target="../media/image80.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16.xml"/><Relationship Id="rId4" Type="http://schemas.openxmlformats.org/officeDocument/2006/relationships/image" Target="../media/image83.pn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tags" Target="../tags/tag119.xml"/><Relationship Id="rId7" Type="http://schemas.openxmlformats.org/officeDocument/2006/relationships/image" Target="../media/image85.png"/><Relationship Id="rId2" Type="http://schemas.openxmlformats.org/officeDocument/2006/relationships/tags" Target="../tags/tag118.xml"/><Relationship Id="rId1" Type="http://schemas.openxmlformats.org/officeDocument/2006/relationships/tags" Target="../tags/tag117.xml"/><Relationship Id="rId6" Type="http://schemas.openxmlformats.org/officeDocument/2006/relationships/image" Target="../media/image84.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8" Type="http://schemas.openxmlformats.org/officeDocument/2006/relationships/image" Target="../media/image87.png"/><Relationship Id="rId3" Type="http://schemas.openxmlformats.org/officeDocument/2006/relationships/tags" Target="../tags/tag122.xml"/><Relationship Id="rId7" Type="http://schemas.openxmlformats.org/officeDocument/2006/relationships/notesSlide" Target="../notesSlides/notesSlide12.xml"/><Relationship Id="rId12" Type="http://schemas.openxmlformats.org/officeDocument/2006/relationships/image" Target="../media/image91.png"/><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slideLayout" Target="../slideLayouts/slideLayout7.xml"/><Relationship Id="rId11" Type="http://schemas.openxmlformats.org/officeDocument/2006/relationships/image" Target="../media/image90.png"/><Relationship Id="rId5" Type="http://schemas.openxmlformats.org/officeDocument/2006/relationships/tags" Target="../tags/tag124.xml"/><Relationship Id="rId10" Type="http://schemas.openxmlformats.org/officeDocument/2006/relationships/image" Target="../media/image89.png"/><Relationship Id="rId4" Type="http://schemas.openxmlformats.org/officeDocument/2006/relationships/tags" Target="../tags/tag123.xml"/><Relationship Id="rId9" Type="http://schemas.openxmlformats.org/officeDocument/2006/relationships/image" Target="../media/image88.png"/></Relationships>
</file>

<file path=ppt/slides/_rels/slide32.xml.rels><?xml version="1.0" encoding="UTF-8" standalone="yes"?>
<Relationships xmlns="http://schemas.openxmlformats.org/package/2006/relationships"><Relationship Id="rId3" Type="http://schemas.openxmlformats.org/officeDocument/2006/relationships/tags" Target="../tags/tag127.xml"/><Relationship Id="rId7" Type="http://schemas.openxmlformats.org/officeDocument/2006/relationships/image" Target="../media/image94.png"/><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slideLayout" Target="../slideLayouts/slideLayout7.xml"/><Relationship Id="rId1" Type="http://schemas.openxmlformats.org/officeDocument/2006/relationships/tags" Target="../tags/tag128.xml"/></Relationships>
</file>

<file path=ppt/slides/_rels/slide34.xml.rels><?xml version="1.0" encoding="UTF-8" standalone="yes"?>
<Relationships xmlns="http://schemas.openxmlformats.org/package/2006/relationships"><Relationship Id="rId3" Type="http://schemas.openxmlformats.org/officeDocument/2006/relationships/tags" Target="../tags/tag131.xml"/><Relationship Id="rId7" Type="http://schemas.openxmlformats.org/officeDocument/2006/relationships/image" Target="../media/image96.png"/><Relationship Id="rId2" Type="http://schemas.openxmlformats.org/officeDocument/2006/relationships/tags" Target="../tags/tag130.xml"/><Relationship Id="rId1" Type="http://schemas.openxmlformats.org/officeDocument/2006/relationships/tags" Target="../tags/tag129.xml"/><Relationship Id="rId6" Type="http://schemas.openxmlformats.org/officeDocument/2006/relationships/image" Target="../media/image95.png"/><Relationship Id="rId5" Type="http://schemas.openxmlformats.org/officeDocument/2006/relationships/image" Target="../media/image85.png"/><Relationship Id="rId4"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33.xml"/><Relationship Id="rId1" Type="http://schemas.openxmlformats.org/officeDocument/2006/relationships/tags" Target="../tags/tag132.xml"/><Relationship Id="rId5" Type="http://schemas.openxmlformats.org/officeDocument/2006/relationships/image" Target="../media/image97.png"/><Relationship Id="rId4" Type="http://schemas.openxmlformats.org/officeDocument/2006/relationships/image" Target="../media/image95.png"/></Relationships>
</file>

<file path=ppt/slides/_rels/slide36.xml.rels><?xml version="1.0" encoding="UTF-8" standalone="yes"?>
<Relationships xmlns="http://schemas.openxmlformats.org/package/2006/relationships"><Relationship Id="rId3" Type="http://schemas.openxmlformats.org/officeDocument/2006/relationships/tags" Target="../tags/tag136.xml"/><Relationship Id="rId7" Type="http://schemas.openxmlformats.org/officeDocument/2006/relationships/image" Target="../media/image98.png"/><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image" Target="../media/image97.png"/><Relationship Id="rId5" Type="http://schemas.openxmlformats.org/officeDocument/2006/relationships/image" Target="../media/image95.png"/><Relationship Id="rId4"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tags" Target="../tags/tag139.xml"/><Relationship Id="rId7" Type="http://schemas.openxmlformats.org/officeDocument/2006/relationships/image" Target="../media/image97.png"/><Relationship Id="rId2" Type="http://schemas.openxmlformats.org/officeDocument/2006/relationships/tags" Target="../tags/tag138.xml"/><Relationship Id="rId1" Type="http://schemas.openxmlformats.org/officeDocument/2006/relationships/tags" Target="../tags/tag137.xml"/><Relationship Id="rId6" Type="http://schemas.openxmlformats.org/officeDocument/2006/relationships/slideLayout" Target="../slideLayouts/slideLayout7.xml"/><Relationship Id="rId11" Type="http://schemas.openxmlformats.org/officeDocument/2006/relationships/image" Target="../media/image101.png"/><Relationship Id="rId5" Type="http://schemas.openxmlformats.org/officeDocument/2006/relationships/tags" Target="../tags/tag141.xml"/><Relationship Id="rId10" Type="http://schemas.openxmlformats.org/officeDocument/2006/relationships/image" Target="../media/image100.png"/><Relationship Id="rId4" Type="http://schemas.openxmlformats.org/officeDocument/2006/relationships/tags" Target="../tags/tag140.xml"/><Relationship Id="rId9" Type="http://schemas.openxmlformats.org/officeDocument/2006/relationships/image" Target="../media/image99.png"/></Relationships>
</file>

<file path=ppt/slides/_rels/slide38.xml.rels><?xml version="1.0" encoding="UTF-8" standalone="yes"?>
<Relationships xmlns="http://schemas.openxmlformats.org/package/2006/relationships"><Relationship Id="rId8" Type="http://schemas.openxmlformats.org/officeDocument/2006/relationships/tags" Target="../tags/tag149.xml"/><Relationship Id="rId13" Type="http://schemas.openxmlformats.org/officeDocument/2006/relationships/image" Target="../media/image101.png"/><Relationship Id="rId3" Type="http://schemas.openxmlformats.org/officeDocument/2006/relationships/tags" Target="../tags/tag144.xml"/><Relationship Id="rId7" Type="http://schemas.openxmlformats.org/officeDocument/2006/relationships/tags" Target="../tags/tag148.xml"/><Relationship Id="rId12" Type="http://schemas.openxmlformats.org/officeDocument/2006/relationships/image" Target="../media/image100.png"/><Relationship Id="rId17" Type="http://schemas.openxmlformats.org/officeDocument/2006/relationships/image" Target="../media/image106.png"/><Relationship Id="rId2" Type="http://schemas.openxmlformats.org/officeDocument/2006/relationships/tags" Target="../tags/tag143.xml"/><Relationship Id="rId16" Type="http://schemas.openxmlformats.org/officeDocument/2006/relationships/image" Target="../media/image105.png"/><Relationship Id="rId1" Type="http://schemas.openxmlformats.org/officeDocument/2006/relationships/tags" Target="../tags/tag142.xml"/><Relationship Id="rId6" Type="http://schemas.openxmlformats.org/officeDocument/2006/relationships/tags" Target="../tags/tag147.xml"/><Relationship Id="rId11" Type="http://schemas.openxmlformats.org/officeDocument/2006/relationships/image" Target="../media/image102.png"/><Relationship Id="rId5" Type="http://schemas.openxmlformats.org/officeDocument/2006/relationships/tags" Target="../tags/tag146.xml"/><Relationship Id="rId15" Type="http://schemas.openxmlformats.org/officeDocument/2006/relationships/image" Target="../media/image104.png"/><Relationship Id="rId10" Type="http://schemas.openxmlformats.org/officeDocument/2006/relationships/image" Target="../media/image97.png"/><Relationship Id="rId4" Type="http://schemas.openxmlformats.org/officeDocument/2006/relationships/tags" Target="../tags/tag145.xml"/><Relationship Id="rId9" Type="http://schemas.openxmlformats.org/officeDocument/2006/relationships/slideLayout" Target="../slideLayouts/slideLayout7.xml"/><Relationship Id="rId14" Type="http://schemas.openxmlformats.org/officeDocument/2006/relationships/image" Target="../media/image103.png"/></Relationships>
</file>

<file path=ppt/slides/_rels/slide39.xml.rels><?xml version="1.0" encoding="UTF-8" standalone="yes"?>
<Relationships xmlns="http://schemas.openxmlformats.org/package/2006/relationships"><Relationship Id="rId8" Type="http://schemas.openxmlformats.org/officeDocument/2006/relationships/image" Target="../media/image108.png"/><Relationship Id="rId3" Type="http://schemas.openxmlformats.org/officeDocument/2006/relationships/tags" Target="../tags/tag152.xml"/><Relationship Id="rId7" Type="http://schemas.openxmlformats.org/officeDocument/2006/relationships/image" Target="../media/image107.png"/><Relationship Id="rId2" Type="http://schemas.openxmlformats.org/officeDocument/2006/relationships/tags" Target="../tags/tag151.xml"/><Relationship Id="rId1" Type="http://schemas.openxmlformats.org/officeDocument/2006/relationships/tags" Target="../tags/tag150.xml"/><Relationship Id="rId6" Type="http://schemas.openxmlformats.org/officeDocument/2006/relationships/slideLayout" Target="../slideLayouts/slideLayout7.xml"/><Relationship Id="rId11" Type="http://schemas.openxmlformats.org/officeDocument/2006/relationships/image" Target="../media/image106.png"/><Relationship Id="rId5" Type="http://schemas.openxmlformats.org/officeDocument/2006/relationships/tags" Target="../tags/tag154.xml"/><Relationship Id="rId10" Type="http://schemas.openxmlformats.org/officeDocument/2006/relationships/image" Target="../media/image104.png"/><Relationship Id="rId4" Type="http://schemas.openxmlformats.org/officeDocument/2006/relationships/tags" Target="../tags/tag153.xml"/><Relationship Id="rId9" Type="http://schemas.openxmlformats.org/officeDocument/2006/relationships/image" Target="../media/image105.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3" Type="http://schemas.openxmlformats.org/officeDocument/2006/relationships/tags" Target="../tags/tag157.xml"/><Relationship Id="rId7" Type="http://schemas.openxmlformats.org/officeDocument/2006/relationships/image" Target="../media/image109.png"/><Relationship Id="rId2" Type="http://schemas.openxmlformats.org/officeDocument/2006/relationships/tags" Target="../tags/tag156.xml"/><Relationship Id="rId1" Type="http://schemas.openxmlformats.org/officeDocument/2006/relationships/tags" Target="../tags/tag155.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tags" Target="../tags/tag160.xml"/><Relationship Id="rId7" Type="http://schemas.openxmlformats.org/officeDocument/2006/relationships/image" Target="../media/image109.png"/><Relationship Id="rId2" Type="http://schemas.openxmlformats.org/officeDocument/2006/relationships/tags" Target="../tags/tag159.xml"/><Relationship Id="rId1" Type="http://schemas.openxmlformats.org/officeDocument/2006/relationships/tags" Target="../tags/tag158.xml"/><Relationship Id="rId6" Type="http://schemas.openxmlformats.org/officeDocument/2006/relationships/image" Target="../media/image108.png"/><Relationship Id="rId5" Type="http://schemas.openxmlformats.org/officeDocument/2006/relationships/image" Target="../media/image107.png"/><Relationship Id="rId4"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61.xml"/><Relationship Id="rId4" Type="http://schemas.openxmlformats.org/officeDocument/2006/relationships/image" Target="../media/image11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8" Type="http://schemas.openxmlformats.org/officeDocument/2006/relationships/tags" Target="../tags/tag169.xml"/><Relationship Id="rId13" Type="http://schemas.openxmlformats.org/officeDocument/2006/relationships/notesSlide" Target="../notesSlides/notesSlide15.xml"/><Relationship Id="rId18" Type="http://schemas.microsoft.com/office/2007/relationships/diagramDrawing" Target="../diagrams/drawing3.xml"/><Relationship Id="rId26" Type="http://schemas.openxmlformats.org/officeDocument/2006/relationships/image" Target="../media/image118.png"/><Relationship Id="rId3" Type="http://schemas.openxmlformats.org/officeDocument/2006/relationships/tags" Target="../tags/tag164.xml"/><Relationship Id="rId21" Type="http://schemas.openxmlformats.org/officeDocument/2006/relationships/image" Target="../media/image113.png"/><Relationship Id="rId7" Type="http://schemas.openxmlformats.org/officeDocument/2006/relationships/tags" Target="../tags/tag168.xml"/><Relationship Id="rId12" Type="http://schemas.openxmlformats.org/officeDocument/2006/relationships/slideLayout" Target="../slideLayouts/slideLayout7.xml"/><Relationship Id="rId17" Type="http://schemas.openxmlformats.org/officeDocument/2006/relationships/diagramColors" Target="../diagrams/colors3.xml"/><Relationship Id="rId25" Type="http://schemas.openxmlformats.org/officeDocument/2006/relationships/image" Target="../media/image117.png"/><Relationship Id="rId2" Type="http://schemas.openxmlformats.org/officeDocument/2006/relationships/tags" Target="../tags/tag163.xml"/><Relationship Id="rId16" Type="http://schemas.openxmlformats.org/officeDocument/2006/relationships/diagramQuickStyle" Target="../diagrams/quickStyle3.xml"/><Relationship Id="rId20" Type="http://schemas.openxmlformats.org/officeDocument/2006/relationships/image" Target="../media/image112.png"/><Relationship Id="rId1" Type="http://schemas.openxmlformats.org/officeDocument/2006/relationships/tags" Target="../tags/tag162.xml"/><Relationship Id="rId6" Type="http://schemas.openxmlformats.org/officeDocument/2006/relationships/tags" Target="../tags/tag167.xml"/><Relationship Id="rId11" Type="http://schemas.openxmlformats.org/officeDocument/2006/relationships/tags" Target="../tags/tag172.xml"/><Relationship Id="rId24" Type="http://schemas.openxmlformats.org/officeDocument/2006/relationships/image" Target="../media/image116.png"/><Relationship Id="rId5" Type="http://schemas.openxmlformats.org/officeDocument/2006/relationships/tags" Target="../tags/tag166.xml"/><Relationship Id="rId15" Type="http://schemas.openxmlformats.org/officeDocument/2006/relationships/diagramLayout" Target="../diagrams/layout3.xml"/><Relationship Id="rId23" Type="http://schemas.openxmlformats.org/officeDocument/2006/relationships/image" Target="../media/image115.png"/><Relationship Id="rId28" Type="http://schemas.openxmlformats.org/officeDocument/2006/relationships/image" Target="../media/image121.png"/><Relationship Id="rId10" Type="http://schemas.openxmlformats.org/officeDocument/2006/relationships/tags" Target="../tags/tag171.xml"/><Relationship Id="rId19" Type="http://schemas.openxmlformats.org/officeDocument/2006/relationships/image" Target="../media/image111.png"/><Relationship Id="rId4" Type="http://schemas.openxmlformats.org/officeDocument/2006/relationships/tags" Target="../tags/tag165.xml"/><Relationship Id="rId9" Type="http://schemas.openxmlformats.org/officeDocument/2006/relationships/tags" Target="../tags/tag170.xml"/><Relationship Id="rId14" Type="http://schemas.openxmlformats.org/officeDocument/2006/relationships/diagramData" Target="../diagrams/data3.xml"/><Relationship Id="rId22" Type="http://schemas.openxmlformats.org/officeDocument/2006/relationships/image" Target="../media/image114.png"/><Relationship Id="rId27" Type="http://schemas.openxmlformats.org/officeDocument/2006/relationships/image" Target="../media/image119.png"/></Relationships>
</file>

<file path=ppt/slides/_rels/slide45.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23.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image" Target="../media/image124.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125.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12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8.xml"/><Relationship Id="rId1" Type="http://schemas.openxmlformats.org/officeDocument/2006/relationships/tags" Target="../tags/tag1.xml"/><Relationship Id="rId4" Type="http://schemas.openxmlformats.org/officeDocument/2006/relationships/image" Target="../media/image19.png"/></Relationships>
</file>

<file path=ppt/slides/_rels/slide50.xml.rels><?xml version="1.0" encoding="UTF-8" standalone="yes"?>
<Relationships xmlns="http://schemas.openxmlformats.org/package/2006/relationships"><Relationship Id="rId2" Type="http://schemas.openxmlformats.org/officeDocument/2006/relationships/image" Target="../media/image127.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128.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29.gif"/><Relationship Id="rId2" Type="http://schemas.openxmlformats.org/officeDocument/2006/relationships/slideLayout" Target="../slideLayouts/slideLayout8.xml"/><Relationship Id="rId1" Type="http://schemas.openxmlformats.org/officeDocument/2006/relationships/tags" Target="../tags/tag173.xml"/><Relationship Id="rId5" Type="http://schemas.openxmlformats.org/officeDocument/2006/relationships/image" Target="../media/image131.png"/><Relationship Id="rId4" Type="http://schemas.openxmlformats.org/officeDocument/2006/relationships/image" Target="../media/image130.gi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132.gif"/><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120.png"/><Relationship Id="rId3" Type="http://schemas.openxmlformats.org/officeDocument/2006/relationships/image" Target="../media/image20.png"/><Relationship Id="rId7" Type="http://schemas.openxmlformats.org/officeDocument/2006/relationships/customXml" Target="../ink/ink2.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10.png"/><Relationship Id="rId5" Type="http://schemas.openxmlformats.org/officeDocument/2006/relationships/customXml" Target="../ink/ink1.xml"/><Relationship Id="rId4" Type="http://schemas.microsoft.com/office/2007/relationships/hdphoto" Target="../media/hdphoto1.wdp"/><Relationship Id="rId9" Type="http://schemas.openxmlformats.org/officeDocument/2006/relationships/image" Target="../media/image21.jpe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40.png"/><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26.png"/><Relationship Id="rId18" Type="http://schemas.openxmlformats.org/officeDocument/2006/relationships/image" Target="../media/image31.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25.png"/><Relationship Id="rId17" Type="http://schemas.openxmlformats.org/officeDocument/2006/relationships/image" Target="../media/image30.png"/><Relationship Id="rId2" Type="http://schemas.openxmlformats.org/officeDocument/2006/relationships/tags" Target="../tags/tag3.xml"/><Relationship Id="rId16" Type="http://schemas.openxmlformats.org/officeDocument/2006/relationships/image" Target="../media/image29.png"/><Relationship Id="rId20" Type="http://schemas.openxmlformats.org/officeDocument/2006/relationships/image" Target="../media/image33.pn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image" Target="../media/image24.png"/><Relationship Id="rId5" Type="http://schemas.openxmlformats.org/officeDocument/2006/relationships/tags" Target="../tags/tag6.xml"/><Relationship Id="rId15" Type="http://schemas.openxmlformats.org/officeDocument/2006/relationships/image" Target="../media/image28.png"/><Relationship Id="rId10" Type="http://schemas.openxmlformats.org/officeDocument/2006/relationships/image" Target="../media/image23.gif"/><Relationship Id="rId19" Type="http://schemas.openxmlformats.org/officeDocument/2006/relationships/image" Target="../media/image32.png"/><Relationship Id="rId4" Type="http://schemas.openxmlformats.org/officeDocument/2006/relationships/tags" Target="../tags/tag5.xml"/><Relationship Id="rId9" Type="http://schemas.openxmlformats.org/officeDocument/2006/relationships/slideLayout" Target="../slideLayouts/slideLayout8.xml"/><Relationship Id="rId14" Type="http://schemas.openxmlformats.org/officeDocument/2006/relationships/image" Target="../media/image27.png"/></Relationships>
</file>

<file path=ppt/slides/_rels/slide9.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image" Target="../media/image36.png"/><Relationship Id="rId18" Type="http://schemas.openxmlformats.org/officeDocument/2006/relationships/image" Target="../media/image41.png"/><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image" Target="../media/image35.png"/><Relationship Id="rId17" Type="http://schemas.openxmlformats.org/officeDocument/2006/relationships/image" Target="../media/image40.png"/><Relationship Id="rId2" Type="http://schemas.openxmlformats.org/officeDocument/2006/relationships/tags" Target="../tags/tag11.xml"/><Relationship Id="rId16" Type="http://schemas.openxmlformats.org/officeDocument/2006/relationships/image" Target="../media/image39.png"/><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image" Target="../media/image34.png"/><Relationship Id="rId5" Type="http://schemas.openxmlformats.org/officeDocument/2006/relationships/tags" Target="../tags/tag14.xml"/><Relationship Id="rId15" Type="http://schemas.openxmlformats.org/officeDocument/2006/relationships/image" Target="../media/image38.png"/><Relationship Id="rId10" Type="http://schemas.openxmlformats.org/officeDocument/2006/relationships/slideLayout" Target="../slideLayouts/slideLayout8.xml"/><Relationship Id="rId19" Type="http://schemas.openxmlformats.org/officeDocument/2006/relationships/image" Target="../media/image42.png"/><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A20202"/>
        </a:solidFill>
        <a:effectLst/>
      </p:bgPr>
    </p:bg>
    <p:spTree>
      <p:nvGrpSpPr>
        <p:cNvPr id="1" name="Shape 78"/>
        <p:cNvGrpSpPr/>
        <p:nvPr/>
      </p:nvGrpSpPr>
      <p:grpSpPr>
        <a:xfrm>
          <a:off x="0" y="0"/>
          <a:ext cx="0" cy="0"/>
          <a:chOff x="0" y="0"/>
          <a:chExt cx="0" cy="0"/>
        </a:xfrm>
      </p:grpSpPr>
      <p:sp>
        <p:nvSpPr>
          <p:cNvPr id="79" name="Title"/>
          <p:cNvSpPr txBox="1">
            <a:spLocks noGrp="1"/>
          </p:cNvSpPr>
          <p:nvPr>
            <p:ph type="title"/>
          </p:nvPr>
        </p:nvSpPr>
        <p:spPr>
          <a:xfrm>
            <a:off x="0" y="1558097"/>
            <a:ext cx="9134641" cy="1445927"/>
          </a:xfrm>
          <a:prstGeom prst="rect">
            <a:avLst/>
          </a:prstGeom>
        </p:spPr>
        <p:txBody>
          <a:bodyPr spcFirstLastPara="1" wrap="square" lIns="91425" tIns="91425" rIns="91425" bIns="91425" anchor="b" anchorCtr="0">
            <a:noAutofit/>
          </a:bodyPr>
          <a:lstStyle/>
          <a:p>
            <a:pPr algn="ctr"/>
            <a:r>
              <a:rPr lang="en-GB" sz="3200" dirty="0">
                <a:solidFill>
                  <a:schemeClr val="bg1"/>
                </a:solidFill>
                <a:effectLst/>
              </a:rPr>
              <a:t>Spike-Time Dependent Plasticity Learning Techniques for Event-Based Signals</a:t>
            </a:r>
            <a:endParaRPr sz="3200" b="1" dirty="0">
              <a:solidFill>
                <a:schemeClr val="bg1"/>
              </a:solidFill>
            </a:endParaRPr>
          </a:p>
        </p:txBody>
      </p:sp>
      <p:sp>
        <p:nvSpPr>
          <p:cNvPr id="80" name="Subtitle"/>
          <p:cNvSpPr txBox="1">
            <a:spLocks noGrp="1"/>
          </p:cNvSpPr>
          <p:nvPr>
            <p:ph type="body" idx="1"/>
          </p:nvPr>
        </p:nvSpPr>
        <p:spPr>
          <a:xfrm>
            <a:off x="9359" y="3141666"/>
            <a:ext cx="9125282" cy="976743"/>
          </a:xfrm>
          <a:prstGeom prst="rect">
            <a:avLst/>
          </a:prstGeom>
        </p:spPr>
        <p:txBody>
          <a:bodyPr spcFirstLastPara="1" wrap="square" lIns="91425" tIns="91425" rIns="91425" bIns="91425" anchor="t" anchorCtr="0">
            <a:noAutofit/>
          </a:bodyPr>
          <a:lstStyle/>
          <a:p>
            <a:pPr algn="ctr"/>
            <a:r>
              <a:rPr lang="en-GB" sz="2000" dirty="0">
                <a:solidFill>
                  <a:schemeClr val="bg1"/>
                </a:solidFill>
                <a:effectLst/>
              </a:rPr>
              <a:t>Supervisor: prof. M. Rossi</a:t>
            </a:r>
          </a:p>
          <a:p>
            <a:pPr algn="ctr"/>
            <a:r>
              <a:rPr lang="en-GB" sz="2000" dirty="0">
                <a:solidFill>
                  <a:schemeClr val="bg1"/>
                </a:solidFill>
              </a:rPr>
              <a:t>Co-Supervisor: </a:t>
            </a:r>
            <a:r>
              <a:rPr lang="en-GB" sz="2000" dirty="0" err="1">
                <a:solidFill>
                  <a:schemeClr val="bg1"/>
                </a:solidFill>
              </a:rPr>
              <a:t>dott</a:t>
            </a:r>
            <a:r>
              <a:rPr lang="en-GB" sz="2000" dirty="0">
                <a:solidFill>
                  <a:schemeClr val="bg1"/>
                </a:solidFill>
              </a:rPr>
              <a:t>. R. </a:t>
            </a:r>
            <a:r>
              <a:rPr lang="en-GB" sz="2000" dirty="0" err="1">
                <a:solidFill>
                  <a:schemeClr val="bg1"/>
                </a:solidFill>
              </a:rPr>
              <a:t>Mazzieri</a:t>
            </a:r>
            <a:endParaRPr lang="en-GB" sz="2000" dirty="0">
              <a:solidFill>
                <a:schemeClr val="bg1"/>
              </a:solidFill>
            </a:endParaRPr>
          </a:p>
        </p:txBody>
      </p:sp>
      <p:sp>
        <p:nvSpPr>
          <p:cNvPr id="81" name="Autor"/>
          <p:cNvSpPr txBox="1"/>
          <p:nvPr/>
        </p:nvSpPr>
        <p:spPr>
          <a:xfrm>
            <a:off x="9359" y="4884145"/>
            <a:ext cx="9125282" cy="23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1200" dirty="0">
                <a:solidFill>
                  <a:srgbClr val="FFFFFF"/>
                </a:solidFill>
                <a:latin typeface="Lexend Light" pitchFamily="2" charset="0"/>
                <a:ea typeface="CMU Serif" panose="02000603000000000000" pitchFamily="2" charset="0"/>
                <a:cs typeface="CMU Serif" panose="02000603000000000000" pitchFamily="2" charset="0"/>
              </a:rPr>
              <a:t>Gianmarco Lattaruolo</a:t>
            </a:r>
            <a:endParaRPr sz="1200" dirty="0">
              <a:solidFill>
                <a:srgbClr val="FFFFFF"/>
              </a:solidFill>
              <a:latin typeface="Lexend Light" pitchFamily="2" charset="0"/>
              <a:ea typeface="CMU Serif" panose="02000603000000000000" pitchFamily="2" charset="0"/>
              <a:cs typeface="CMU Serif" panose="02000603000000000000" pitchFamily="2" charset="0"/>
            </a:endParaRPr>
          </a:p>
        </p:txBody>
      </p:sp>
      <p:cxnSp>
        <p:nvCxnSpPr>
          <p:cNvPr id="3" name="Mid Rule">
            <a:extLst>
              <a:ext uri="{FF2B5EF4-FFF2-40B4-BE49-F238E27FC236}">
                <a16:creationId xmlns:a16="http://schemas.microsoft.com/office/drawing/2014/main" id="{5DAC6FD4-9492-4D72-98C8-9F839E4F541A}"/>
              </a:ext>
            </a:extLst>
          </p:cNvPr>
          <p:cNvCxnSpPr>
            <a:cxnSpLocks/>
          </p:cNvCxnSpPr>
          <p:nvPr/>
        </p:nvCxnSpPr>
        <p:spPr>
          <a:xfrm>
            <a:off x="1861587" y="3101417"/>
            <a:ext cx="576000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Dei Logo">
            <a:extLst>
              <a:ext uri="{FF2B5EF4-FFF2-40B4-BE49-F238E27FC236}">
                <a16:creationId xmlns:a16="http://schemas.microsoft.com/office/drawing/2014/main" id="{B3F375EC-0F6C-422C-9DC9-0B45B75A1F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3324" y="141605"/>
            <a:ext cx="1311938" cy="796534"/>
          </a:xfrm>
          <a:prstGeom prst="rect">
            <a:avLst/>
          </a:prstGeom>
        </p:spPr>
      </p:pic>
      <p:pic>
        <p:nvPicPr>
          <p:cNvPr id="4" name="Unipd logo">
            <a:extLst>
              <a:ext uri="{FF2B5EF4-FFF2-40B4-BE49-F238E27FC236}">
                <a16:creationId xmlns:a16="http://schemas.microsoft.com/office/drawing/2014/main" id="{208332E0-F378-4CBA-BDB1-C8792184846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5777"/>
          <a:stretch/>
        </p:blipFill>
        <p:spPr>
          <a:xfrm>
            <a:off x="6663846" y="89622"/>
            <a:ext cx="2316829" cy="999403"/>
          </a:xfrm>
          <a:prstGeom prst="rect">
            <a:avLst/>
          </a:prstGeom>
        </p:spPr>
      </p:pic>
      <p:pic>
        <p:nvPicPr>
          <p:cNvPr id="5" name="Picture 4" descr="A red sign with black text&#10;&#10;Description automatically generated">
            <a:extLst>
              <a:ext uri="{FF2B5EF4-FFF2-40B4-BE49-F238E27FC236}">
                <a16:creationId xmlns:a16="http://schemas.microsoft.com/office/drawing/2014/main" id="{66E66C7D-F19B-FA9C-3F18-60F16B9C0B5A}"/>
              </a:ext>
            </a:extLst>
          </p:cNvPr>
          <p:cNvPicPr>
            <a:picLocks noChangeAspect="1"/>
          </p:cNvPicPr>
          <p:nvPr/>
        </p:nvPicPr>
        <p:blipFill>
          <a:blip r:embed="rId7"/>
          <a:stretch>
            <a:fillRect/>
          </a:stretch>
        </p:blipFill>
        <p:spPr>
          <a:xfrm>
            <a:off x="54639" y="4551372"/>
            <a:ext cx="3525408" cy="538777"/>
          </a:xfrm>
          <a:prstGeom prst="rect">
            <a:avLst/>
          </a:prstGeom>
        </p:spPr>
      </p:pic>
    </p:spTree>
    <p:extLst>
      <p:ext uri="{BB962C8B-B14F-4D97-AF65-F5344CB8AC3E}">
        <p14:creationId xmlns:p14="http://schemas.microsoft.com/office/powerpoint/2010/main" val="144236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4" name="Picture 3" descr="\documentclass{article}&#10;\usepackage{amsmath}&#10;\usepackage{amsfonts}&#10;\usepackage{bm}&#10;\usepackage{mathtools}&#10;\pagestyle{empty}&#10;\usepackage{physics}&#10;&#10;\begin{document}&#10;&#10;\begin{equation*}&#10;\lim_{\varepsilon \to 0^+} p(t_f+\varepsilon) = p_{rest}\qquad \forall t_f\in\mathcal{F}.&#10;\end{equation*}&#10;&#10;&#10;\end{document}" title="IguanaTex Bitmap Display">
            <a:extLst>
              <a:ext uri="{FF2B5EF4-FFF2-40B4-BE49-F238E27FC236}">
                <a16:creationId xmlns:a16="http://schemas.microsoft.com/office/drawing/2014/main" id="{FA51F339-44FA-0376-1E2C-FE8F7C46ABE0}"/>
              </a:ext>
            </a:extLst>
          </p:cNvPr>
          <p:cNvPicPr>
            <a:picLocks noChangeAspect="1"/>
          </p:cNvPicPr>
          <p:nvPr>
            <p:custDataLst>
              <p:tags r:id="rId1"/>
            </p:custDataLst>
          </p:nvPr>
        </p:nvPicPr>
        <p:blipFill>
          <a:blip r:embed="rId10"/>
          <a:stretch>
            <a:fillRect/>
          </a:stretch>
        </p:blipFill>
        <p:spPr>
          <a:xfrm>
            <a:off x="2024593" y="2718324"/>
            <a:ext cx="5094814" cy="492852"/>
          </a:xfrm>
          <a:prstGeom prst="rect">
            <a:avLst/>
          </a:prstGeom>
        </p:spPr>
      </p:pic>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2"/>
            </p:custDataLst>
          </p:nvPr>
        </p:nvPicPr>
        <p:blipFill>
          <a:blip r:embed="rId11"/>
          <a:stretch>
            <a:fillRect/>
          </a:stretch>
        </p:blipFill>
        <p:spPr>
          <a:xfrm>
            <a:off x="3936432" y="2668187"/>
            <a:ext cx="1813333" cy="652190"/>
          </a:xfrm>
          <a:prstGeom prst="rect">
            <a:avLst/>
          </a:prstGeom>
        </p:spPr>
      </p:pic>
      <p:pic>
        <p:nvPicPr>
          <p:cNvPr id="15" name="Picture 14" descr="\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hidden="1" title="IguanaTex Bitmap Display">
            <a:extLst>
              <a:ext uri="{FF2B5EF4-FFF2-40B4-BE49-F238E27FC236}">
                <a16:creationId xmlns:a16="http://schemas.microsoft.com/office/drawing/2014/main" id="{F229BEB5-3041-F512-CE8B-EE43C5819357}"/>
              </a:ext>
            </a:extLst>
          </p:cNvPr>
          <p:cNvPicPr>
            <a:picLocks noChangeAspect="1"/>
          </p:cNvPicPr>
          <p:nvPr>
            <p:custDataLst>
              <p:tags r:id="rId3"/>
            </p:custDataLst>
          </p:nvPr>
        </p:nvPicPr>
        <p:blipFill>
          <a:blip r:embed="rId12"/>
          <a:stretch>
            <a:fillRect/>
          </a:stretch>
        </p:blipFill>
        <p:spPr>
          <a:xfrm>
            <a:off x="2860597" y="1940131"/>
            <a:ext cx="3568762" cy="1263238"/>
          </a:xfrm>
          <a:prstGeom prst="rect">
            <a:avLst/>
          </a:prstGeom>
        </p:spPr>
      </p:pic>
      <p:pic>
        <p:nvPicPr>
          <p:cNvPr id="10" name="Picture 9" descr="\documentclass{article}&#10;\usepackage{amsmath}&#10;\usepackage{amsfonts}&#10;\usepackage{bm}&#10;\usepackage{mathtools}&#10;\pagestyle{empty}&#10;\usepackage{physics}&#10;&#10;&#10;\begin{document}&#10;&#10;&#10;&#10;\begin{equation*}&#10;Q =  C(p_{rest}-\theta)&#10;\end{equation*}&#10;&#10;&#10;\end{document}" hidden="1" title="IguanaTex Bitmap Display">
            <a:extLst>
              <a:ext uri="{FF2B5EF4-FFF2-40B4-BE49-F238E27FC236}">
                <a16:creationId xmlns:a16="http://schemas.microsoft.com/office/drawing/2014/main" id="{708A542C-877C-6364-CB1A-E744897EE885}"/>
              </a:ext>
            </a:extLst>
          </p:cNvPr>
          <p:cNvPicPr>
            <a:picLocks noChangeAspect="1"/>
          </p:cNvPicPr>
          <p:nvPr>
            <p:custDataLst>
              <p:tags r:id="rId4"/>
            </p:custDataLst>
          </p:nvPr>
        </p:nvPicPr>
        <p:blipFill>
          <a:blip r:embed="rId13"/>
          <a:stretch>
            <a:fillRect/>
          </a:stretch>
        </p:blipFill>
        <p:spPr>
          <a:xfrm>
            <a:off x="3924241" y="2867044"/>
            <a:ext cx="1837714" cy="254476"/>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5"/>
            </p:custDataLst>
          </p:nvPr>
        </p:nvPicPr>
        <p:blipFill>
          <a:blip r:embed="rId14"/>
          <a:stretch>
            <a:fillRect/>
          </a:stretch>
        </p:blipFill>
        <p:spPr>
          <a:xfrm>
            <a:off x="1706336" y="2664378"/>
            <a:ext cx="6273524" cy="659809"/>
          </a:xfrm>
          <a:prstGeom prst="rect">
            <a:avLst/>
          </a:prstGeom>
        </p:spPr>
      </p:pic>
      <p:pic>
        <p:nvPicPr>
          <p:cNvPr id="17" name="Picture 16" descr="\documentclass{article}&#10;\usepackage{amsmath}&#10;\usepackage{amsfonts}&#10;\usepackage{bm}&#10;\usepackage{mathtools}&#10;\pagestyle{empty}&#10;\usepackage{physics}&#10;&#10;&#10;\begin{document}&#10;&#10;&#10;&#10;\begin{equation*}&#10;I_r(t)&#10;\end{equation*}&#10;&#10;&#10;\end{document}" hidden="1" title="IguanaTex Bitmap Display">
            <a:extLst>
              <a:ext uri="{FF2B5EF4-FFF2-40B4-BE49-F238E27FC236}">
                <a16:creationId xmlns:a16="http://schemas.microsoft.com/office/drawing/2014/main" id="{F816B59D-8A17-F050-3EDE-25019A7BD1D9}"/>
              </a:ext>
            </a:extLst>
          </p:cNvPr>
          <p:cNvPicPr>
            <a:picLocks noChangeAspect="1"/>
          </p:cNvPicPr>
          <p:nvPr>
            <p:custDataLst>
              <p:tags r:id="rId6"/>
            </p:custDataLst>
          </p:nvPr>
        </p:nvPicPr>
        <p:blipFill>
          <a:blip r:embed="rId15"/>
          <a:stretch>
            <a:fillRect/>
          </a:stretch>
        </p:blipFill>
        <p:spPr>
          <a:xfrm>
            <a:off x="4603860" y="2867044"/>
            <a:ext cx="478476" cy="254476"/>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hidden="1" title="IguanaTex Bitmap Display">
            <a:extLst>
              <a:ext uri="{FF2B5EF4-FFF2-40B4-BE49-F238E27FC236}">
                <a16:creationId xmlns:a16="http://schemas.microsoft.com/office/drawing/2014/main" id="{52579E46-A8E6-680D-8EDA-7D80AB0A98E9}"/>
              </a:ext>
            </a:extLst>
          </p:cNvPr>
          <p:cNvPicPr>
            <a:picLocks noChangeAspect="1"/>
          </p:cNvPicPr>
          <p:nvPr>
            <p:custDataLst>
              <p:tags r:id="rId7"/>
            </p:custDataLst>
          </p:nvPr>
        </p:nvPicPr>
        <p:blipFill>
          <a:blip r:embed="rId16"/>
          <a:stretch>
            <a:fillRect/>
          </a:stretch>
        </p:blipFill>
        <p:spPr>
          <a:xfrm>
            <a:off x="4428622" y="2850282"/>
            <a:ext cx="828952" cy="288000"/>
          </a:xfrm>
          <a:prstGeom prst="rect">
            <a:avLst/>
          </a:prstGeom>
        </p:spPr>
      </p:pic>
      <p:pic>
        <p:nvPicPr>
          <p:cNvPr id="5" name="Picture 4" descr="\documentclass{article}&#10;\usepackage{amsmath}&#10;\usepackage{amsfonts}&#10;\usepackage{bm}&#10;\usepackage{mathtools}&#10;\pagestyle{empty}&#10;\usepackage{physics}&#10;&#10;&#10;\begin{document}&#10;&#10;&#10;&#10;\begin{equation*}&#10;\mathcal{F} = \{t_f\in\mathbb{R}:p(t_f) = \theta\}&#10;\end{equation*}&#10;&#10;&#10;\end{document}" title="IguanaTex Bitmap Display">
            <a:extLst>
              <a:ext uri="{FF2B5EF4-FFF2-40B4-BE49-F238E27FC236}">
                <a16:creationId xmlns:a16="http://schemas.microsoft.com/office/drawing/2014/main" id="{A8951894-F0AC-C427-77EB-889DD54B1D77}"/>
              </a:ext>
            </a:extLst>
          </p:cNvPr>
          <p:cNvPicPr>
            <a:picLocks noChangeAspect="1"/>
          </p:cNvPicPr>
          <p:nvPr>
            <p:custDataLst>
              <p:tags r:id="rId8"/>
            </p:custDataLst>
          </p:nvPr>
        </p:nvPicPr>
        <p:blipFill>
          <a:blip r:embed="rId17"/>
          <a:stretch>
            <a:fillRect/>
          </a:stretch>
        </p:blipFill>
        <p:spPr>
          <a:xfrm>
            <a:off x="2767925" y="1724200"/>
            <a:ext cx="3608151" cy="352905"/>
          </a:xfrm>
          <a:prstGeom prst="rect">
            <a:avLst/>
          </a:prstGeom>
        </p:spPr>
      </p:pic>
    </p:spTree>
    <p:extLst>
      <p:ext uri="{BB962C8B-B14F-4D97-AF65-F5344CB8AC3E}">
        <p14:creationId xmlns:p14="http://schemas.microsoft.com/office/powerpoint/2010/main" val="2628345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4" name="Picture 3" descr="\documentclass{article}&#10;\usepackage{amsmath}&#10;\usepackage{amsfonts}&#10;\usepackage{bm}&#10;\usepackage{mathtools}&#10;\pagestyle{empty}&#10;\usepackage{physics}&#10;&#10;\begin{document}&#10;&#10;\begin{equation*}&#10;\lim_{\varepsilon \to 0^+} p(t_f+\varepsilon) = p_{rest}\qquad \forall t_f\in\mathcal{F}.&#10;\end{equation*}&#10;&#10;&#10;\end{document}" title="IguanaTex Bitmap Display">
            <a:extLst>
              <a:ext uri="{FF2B5EF4-FFF2-40B4-BE49-F238E27FC236}">
                <a16:creationId xmlns:a16="http://schemas.microsoft.com/office/drawing/2014/main" id="{FA51F339-44FA-0376-1E2C-FE8F7C46ABE0}"/>
              </a:ext>
            </a:extLst>
          </p:cNvPr>
          <p:cNvPicPr>
            <a:picLocks noChangeAspect="1"/>
          </p:cNvPicPr>
          <p:nvPr>
            <p:custDataLst>
              <p:tags r:id="rId1"/>
            </p:custDataLst>
          </p:nvPr>
        </p:nvPicPr>
        <p:blipFill>
          <a:blip r:embed="rId10"/>
          <a:stretch>
            <a:fillRect/>
          </a:stretch>
        </p:blipFill>
        <p:spPr>
          <a:xfrm>
            <a:off x="2021371" y="1393421"/>
            <a:ext cx="5094814" cy="492852"/>
          </a:xfrm>
          <a:prstGeom prst="rect">
            <a:avLst/>
          </a:prstGeom>
        </p:spPr>
      </p:pic>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2"/>
            </p:custDataLst>
          </p:nvPr>
        </p:nvPicPr>
        <p:blipFill>
          <a:blip r:embed="rId11"/>
          <a:stretch>
            <a:fillRect/>
          </a:stretch>
        </p:blipFill>
        <p:spPr>
          <a:xfrm>
            <a:off x="3936432" y="2668187"/>
            <a:ext cx="1813333" cy="652190"/>
          </a:xfrm>
          <a:prstGeom prst="rect">
            <a:avLst/>
          </a:prstGeom>
        </p:spPr>
      </p:pic>
      <p:pic>
        <p:nvPicPr>
          <p:cNvPr id="15" name="Picture 14" descr="\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hidden="1" title="IguanaTex Bitmap Display">
            <a:extLst>
              <a:ext uri="{FF2B5EF4-FFF2-40B4-BE49-F238E27FC236}">
                <a16:creationId xmlns:a16="http://schemas.microsoft.com/office/drawing/2014/main" id="{F229BEB5-3041-F512-CE8B-EE43C5819357}"/>
              </a:ext>
            </a:extLst>
          </p:cNvPr>
          <p:cNvPicPr>
            <a:picLocks noChangeAspect="1"/>
          </p:cNvPicPr>
          <p:nvPr>
            <p:custDataLst>
              <p:tags r:id="rId3"/>
            </p:custDataLst>
          </p:nvPr>
        </p:nvPicPr>
        <p:blipFill>
          <a:blip r:embed="rId12"/>
          <a:stretch>
            <a:fillRect/>
          </a:stretch>
        </p:blipFill>
        <p:spPr>
          <a:xfrm>
            <a:off x="2860597" y="1940131"/>
            <a:ext cx="3568762" cy="1263238"/>
          </a:xfrm>
          <a:prstGeom prst="rect">
            <a:avLst/>
          </a:prstGeom>
        </p:spPr>
      </p:pic>
      <p:pic>
        <p:nvPicPr>
          <p:cNvPr id="10" name="Picture 9" descr="\documentclass{article}&#10;\usepackage{amsmath}&#10;\usepackage{amsfonts}&#10;\usepackage{bm}&#10;\usepackage{mathtools}&#10;\pagestyle{empty}&#10;\usepackage{physics}&#10;&#10;&#10;\begin{document}&#10;&#10;&#10;&#10;\begin{equation*}&#10;Q =  C(p_{rest}-\theta)&#10;\end{equation*}&#10;&#10;&#10;\end{document}" hidden="1" title="IguanaTex Bitmap Display">
            <a:extLst>
              <a:ext uri="{FF2B5EF4-FFF2-40B4-BE49-F238E27FC236}">
                <a16:creationId xmlns:a16="http://schemas.microsoft.com/office/drawing/2014/main" id="{708A542C-877C-6364-CB1A-E744897EE885}"/>
              </a:ext>
            </a:extLst>
          </p:cNvPr>
          <p:cNvPicPr>
            <a:picLocks noChangeAspect="1"/>
          </p:cNvPicPr>
          <p:nvPr>
            <p:custDataLst>
              <p:tags r:id="rId4"/>
            </p:custDataLst>
          </p:nvPr>
        </p:nvPicPr>
        <p:blipFill>
          <a:blip r:embed="rId13"/>
          <a:stretch>
            <a:fillRect/>
          </a:stretch>
        </p:blipFill>
        <p:spPr>
          <a:xfrm>
            <a:off x="3924241" y="2867044"/>
            <a:ext cx="1837714" cy="254476"/>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5"/>
            </p:custDataLst>
          </p:nvPr>
        </p:nvPicPr>
        <p:blipFill>
          <a:blip r:embed="rId14"/>
          <a:stretch>
            <a:fillRect/>
          </a:stretch>
        </p:blipFill>
        <p:spPr>
          <a:xfrm>
            <a:off x="1706336" y="2664378"/>
            <a:ext cx="6273524" cy="659809"/>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hidden="1" title="IguanaTex Bitmap Display">
            <a:extLst>
              <a:ext uri="{FF2B5EF4-FFF2-40B4-BE49-F238E27FC236}">
                <a16:creationId xmlns:a16="http://schemas.microsoft.com/office/drawing/2014/main" id="{52579E46-A8E6-680D-8EDA-7D80AB0A98E9}"/>
              </a:ext>
            </a:extLst>
          </p:cNvPr>
          <p:cNvPicPr>
            <a:picLocks noChangeAspect="1"/>
          </p:cNvPicPr>
          <p:nvPr>
            <p:custDataLst>
              <p:tags r:id="rId6"/>
            </p:custDataLst>
          </p:nvPr>
        </p:nvPicPr>
        <p:blipFill>
          <a:blip r:embed="rId15"/>
          <a:stretch>
            <a:fillRect/>
          </a:stretch>
        </p:blipFill>
        <p:spPr>
          <a:xfrm>
            <a:off x="4268602" y="3589223"/>
            <a:ext cx="828952" cy="288000"/>
          </a:xfrm>
          <a:prstGeom prst="rect">
            <a:avLst/>
          </a:prstGeom>
        </p:spPr>
      </p:pic>
      <p:grpSp>
        <p:nvGrpSpPr>
          <p:cNvPr id="32" name="Group 31">
            <a:extLst>
              <a:ext uri="{FF2B5EF4-FFF2-40B4-BE49-F238E27FC236}">
                <a16:creationId xmlns:a16="http://schemas.microsoft.com/office/drawing/2014/main" id="{8250EEC1-5B30-DA63-A480-9910CE0E460F}"/>
              </a:ext>
            </a:extLst>
          </p:cNvPr>
          <p:cNvGrpSpPr/>
          <p:nvPr/>
        </p:nvGrpSpPr>
        <p:grpSpPr>
          <a:xfrm>
            <a:off x="2039167" y="2477532"/>
            <a:ext cx="5635333" cy="400110"/>
            <a:chOff x="2780598" y="2477532"/>
            <a:chExt cx="5635333" cy="400110"/>
          </a:xfrm>
        </p:grpSpPr>
        <p:pic>
          <p:nvPicPr>
            <p:cNvPr id="31" name="Picture 30" descr="\documentclass{article}&#10;\usepackage{amsmath}&#10;\usepackage{amsfonts}&#10;\usepackage{bm}&#10;\usepackage{mathtools}&#10;\pagestyle{empty}&#10;\usepackage{physics}&#10;&#10;&#10;\begin{document}&#10;&#10;&#10;&#10;\begin{equation*}&#10;I(t)\gets I(t) + I_r(t)&#10;\end{equation*}&#10;&#10;&#10;\end{document}" title="IguanaTex Bitmap Display">
              <a:extLst>
                <a:ext uri="{FF2B5EF4-FFF2-40B4-BE49-F238E27FC236}">
                  <a16:creationId xmlns:a16="http://schemas.microsoft.com/office/drawing/2014/main" id="{884C0374-D068-419E-684A-A1C375CBA780}"/>
                </a:ext>
              </a:extLst>
            </p:cNvPr>
            <p:cNvPicPr>
              <a:picLocks noChangeAspect="1"/>
            </p:cNvPicPr>
            <p:nvPr>
              <p:custDataLst>
                <p:tags r:id="rId8"/>
              </p:custDataLst>
            </p:nvPr>
          </p:nvPicPr>
          <p:blipFill>
            <a:blip r:embed="rId16"/>
            <a:stretch>
              <a:fillRect/>
            </a:stretch>
          </p:blipFill>
          <p:spPr>
            <a:xfrm>
              <a:off x="5726550" y="2538934"/>
              <a:ext cx="2689381" cy="338708"/>
            </a:xfrm>
            <a:prstGeom prst="rect">
              <a:avLst/>
            </a:prstGeom>
          </p:spPr>
        </p:pic>
        <p:sp>
          <p:nvSpPr>
            <p:cNvPr id="21" name="TextBox 20">
              <a:extLst>
                <a:ext uri="{FF2B5EF4-FFF2-40B4-BE49-F238E27FC236}">
                  <a16:creationId xmlns:a16="http://schemas.microsoft.com/office/drawing/2014/main" id="{DC3D1256-4372-8FF5-109A-D2AB3F9B325F}"/>
                </a:ext>
              </a:extLst>
            </p:cNvPr>
            <p:cNvSpPr txBox="1"/>
            <p:nvPr/>
          </p:nvSpPr>
          <p:spPr>
            <a:xfrm>
              <a:off x="2780598" y="2477532"/>
              <a:ext cx="2718269" cy="400110"/>
            </a:xfrm>
            <a:prstGeom prst="rect">
              <a:avLst/>
            </a:prstGeom>
            <a:noFill/>
          </p:spPr>
          <p:txBody>
            <a:bodyPr wrap="square" rtlCol="0">
              <a:spAutoFit/>
            </a:bodyPr>
            <a:lstStyle/>
            <a:p>
              <a:r>
                <a:rPr lang="en-US" sz="2000" dirty="0">
                  <a:latin typeface="Lexend Light" panose="020B0604020202020204" charset="0"/>
                </a:rPr>
                <a:t>Discharging current</a:t>
              </a:r>
            </a:p>
          </p:txBody>
        </p:sp>
      </p:grpSp>
      <p:pic>
        <p:nvPicPr>
          <p:cNvPr id="28" name="Picture 27" descr="\documentclass{article}&#10;\usepackage{amsmath}&#10;\usepackage{amsfonts}&#10;\usepackage{bm}&#10;\usepackage{mathtools}&#10;\pagestyle{empty}&#10;\usepackage{physics}&#10;&#10;&#10;\begin{document}&#10;&#10;&#10;&#10;\begin{equation*}&#10;t_0 = t_f, t_1 \qquad t_1&gt;t_0&#10;\end{equation*}&#10;&#10;&#10;\end{document}" title="IguanaTex Bitmap Display">
            <a:extLst>
              <a:ext uri="{FF2B5EF4-FFF2-40B4-BE49-F238E27FC236}">
                <a16:creationId xmlns:a16="http://schemas.microsoft.com/office/drawing/2014/main" id="{72DA161D-BE03-E37D-E819-8E0B71645C71}"/>
              </a:ext>
            </a:extLst>
          </p:cNvPr>
          <p:cNvPicPr>
            <a:picLocks noChangeAspect="1"/>
          </p:cNvPicPr>
          <p:nvPr>
            <p:custDataLst>
              <p:tags r:id="rId7"/>
            </p:custDataLst>
          </p:nvPr>
        </p:nvPicPr>
        <p:blipFill>
          <a:blip r:embed="rId17"/>
          <a:stretch>
            <a:fillRect/>
          </a:stretch>
        </p:blipFill>
        <p:spPr>
          <a:xfrm>
            <a:off x="3298298" y="3468902"/>
            <a:ext cx="3070677" cy="312342"/>
          </a:xfrm>
          <a:prstGeom prst="rect">
            <a:avLst/>
          </a:prstGeom>
        </p:spPr>
      </p:pic>
    </p:spTree>
    <p:extLst>
      <p:ext uri="{BB962C8B-B14F-4D97-AF65-F5344CB8AC3E}">
        <p14:creationId xmlns:p14="http://schemas.microsoft.com/office/powerpoint/2010/main" val="31428997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8"/>
          <a:stretch>
            <a:fillRect/>
          </a:stretch>
        </p:blipFill>
        <p:spPr>
          <a:xfrm>
            <a:off x="3936432" y="2668187"/>
            <a:ext cx="1813333" cy="652190"/>
          </a:xfrm>
          <a:prstGeom prst="rect">
            <a:avLst/>
          </a:prstGeom>
        </p:spPr>
      </p:pic>
      <p:pic>
        <p:nvPicPr>
          <p:cNvPr id="5" name="Picture 4" descr="\documentclass{article}&#10;\usepackage{amsmath}&#10;\usepackage{amsfonts}&#10;\usepackage{bm}&#10;\usepackage{mathtools}&#10;\pagestyle{empty}&#10;\usepackage{physics}&#10;&#10;&#10;\begin{document}&#10;&#10;&#10;\begin{align*}&#10;    p_{rest} &amp; = p(t_1)\\&#10;&amp; = \frac{1}{\tau} \tau (p(t_1) -p(t_0)) + p(t_0)\\&#10;    &amp; = \frac{1}{\tau} \left(\int_{t_0}^{t_1}\tau\dv{p(t)}{t}\text{d}t\right) + \theta\\&#10;\end{align*}&#10;&#10;\end{document}" title="IguanaTex Bitmap Display">
            <a:extLst>
              <a:ext uri="{FF2B5EF4-FFF2-40B4-BE49-F238E27FC236}">
                <a16:creationId xmlns:a16="http://schemas.microsoft.com/office/drawing/2014/main" id="{ED504C85-9939-7DB7-055E-5963BF5AA953}"/>
              </a:ext>
            </a:extLst>
          </p:cNvPr>
          <p:cNvPicPr>
            <a:picLocks noChangeAspect="1"/>
          </p:cNvPicPr>
          <p:nvPr>
            <p:custDataLst>
              <p:tags r:id="rId2"/>
            </p:custDataLst>
          </p:nvPr>
        </p:nvPicPr>
        <p:blipFill>
          <a:blip r:embed="rId9"/>
          <a:stretch>
            <a:fillRect/>
          </a:stretch>
        </p:blipFill>
        <p:spPr>
          <a:xfrm>
            <a:off x="2149093" y="2439110"/>
            <a:ext cx="4318201" cy="1985783"/>
          </a:xfrm>
          <a:prstGeom prst="rect">
            <a:avLst/>
          </a:prstGeom>
        </p:spPr>
      </p:pic>
      <p:pic>
        <p:nvPicPr>
          <p:cNvPr id="10" name="Picture 9" descr="\documentclass{article}&#10;\usepackage{amsmath}&#10;\usepackage{amsfonts}&#10;\usepackage{bm}&#10;\usepackage{mathtools}&#10;\pagestyle{empty}&#10;\usepackage{physics}&#10;&#10;&#10;\begin{document}&#10;&#10;&#10;&#10;\begin{equation*}&#10;Q =  C(p_{rest}-\theta)&#10;\end{equation*}&#10;&#10;&#10;\end{document}" hidden="1" title="IguanaTex Bitmap Display">
            <a:extLst>
              <a:ext uri="{FF2B5EF4-FFF2-40B4-BE49-F238E27FC236}">
                <a16:creationId xmlns:a16="http://schemas.microsoft.com/office/drawing/2014/main" id="{708A542C-877C-6364-CB1A-E744897EE885}"/>
              </a:ext>
            </a:extLst>
          </p:cNvPr>
          <p:cNvPicPr>
            <a:picLocks noChangeAspect="1"/>
          </p:cNvPicPr>
          <p:nvPr>
            <p:custDataLst>
              <p:tags r:id="rId3"/>
            </p:custDataLst>
          </p:nvPr>
        </p:nvPicPr>
        <p:blipFill>
          <a:blip r:embed="rId10"/>
          <a:stretch>
            <a:fillRect/>
          </a:stretch>
        </p:blipFill>
        <p:spPr>
          <a:xfrm>
            <a:off x="3924241" y="2867044"/>
            <a:ext cx="1837714" cy="254476"/>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4"/>
            </p:custDataLst>
          </p:nvPr>
        </p:nvPicPr>
        <p:blipFill>
          <a:blip r:embed="rId11"/>
          <a:stretch>
            <a:fillRect/>
          </a:stretch>
        </p:blipFill>
        <p:spPr>
          <a:xfrm>
            <a:off x="1706336" y="2664378"/>
            <a:ext cx="6273524" cy="659809"/>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hidden="1" title="IguanaTex Bitmap Display">
            <a:extLst>
              <a:ext uri="{FF2B5EF4-FFF2-40B4-BE49-F238E27FC236}">
                <a16:creationId xmlns:a16="http://schemas.microsoft.com/office/drawing/2014/main" id="{52579E46-A8E6-680D-8EDA-7D80AB0A98E9}"/>
              </a:ext>
            </a:extLst>
          </p:cNvPr>
          <p:cNvPicPr>
            <a:picLocks noChangeAspect="1"/>
          </p:cNvPicPr>
          <p:nvPr>
            <p:custDataLst>
              <p:tags r:id="rId5"/>
            </p:custDataLst>
          </p:nvPr>
        </p:nvPicPr>
        <p:blipFill>
          <a:blip r:embed="rId12"/>
          <a:stretch>
            <a:fillRect/>
          </a:stretch>
        </p:blipFill>
        <p:spPr>
          <a:xfrm>
            <a:off x="4268602" y="3589223"/>
            <a:ext cx="828952" cy="288000"/>
          </a:xfrm>
          <a:prstGeom prst="rect">
            <a:avLst/>
          </a:prstGeom>
        </p:spPr>
      </p:pic>
      <p:grpSp>
        <p:nvGrpSpPr>
          <p:cNvPr id="32" name="Group 31">
            <a:extLst>
              <a:ext uri="{FF2B5EF4-FFF2-40B4-BE49-F238E27FC236}">
                <a16:creationId xmlns:a16="http://schemas.microsoft.com/office/drawing/2014/main" id="{8250EEC1-5B30-DA63-A480-9910CE0E460F}"/>
              </a:ext>
            </a:extLst>
          </p:cNvPr>
          <p:cNvGrpSpPr/>
          <p:nvPr/>
        </p:nvGrpSpPr>
        <p:grpSpPr>
          <a:xfrm>
            <a:off x="1490527" y="1395492"/>
            <a:ext cx="5635333" cy="400110"/>
            <a:chOff x="2780598" y="2477532"/>
            <a:chExt cx="5635333" cy="400110"/>
          </a:xfrm>
        </p:grpSpPr>
        <p:pic>
          <p:nvPicPr>
            <p:cNvPr id="31" name="Picture 30" descr="\documentclass{article}&#10;\usepackage{amsmath}&#10;\usepackage{amsfonts}&#10;\usepackage{bm}&#10;\usepackage{mathtools}&#10;\pagestyle{empty}&#10;\usepackage{physics}&#10;&#10;&#10;\begin{document}&#10;&#10;&#10;&#10;\begin{equation*}&#10;I(t)\gets I(t) + I_r(t)&#10;\end{equation*}&#10;&#10;&#10;\end{document}" title="IguanaTex Bitmap Display">
              <a:extLst>
                <a:ext uri="{FF2B5EF4-FFF2-40B4-BE49-F238E27FC236}">
                  <a16:creationId xmlns:a16="http://schemas.microsoft.com/office/drawing/2014/main" id="{884C0374-D068-419E-684A-A1C375CBA780}"/>
                </a:ext>
              </a:extLst>
            </p:cNvPr>
            <p:cNvPicPr>
              <a:picLocks noChangeAspect="1"/>
            </p:cNvPicPr>
            <p:nvPr>
              <p:custDataLst>
                <p:tags r:id="rId6"/>
              </p:custDataLst>
            </p:nvPr>
          </p:nvPicPr>
          <p:blipFill>
            <a:blip r:embed="rId13"/>
            <a:stretch>
              <a:fillRect/>
            </a:stretch>
          </p:blipFill>
          <p:spPr>
            <a:xfrm>
              <a:off x="5726550" y="2538934"/>
              <a:ext cx="2689381" cy="338708"/>
            </a:xfrm>
            <a:prstGeom prst="rect">
              <a:avLst/>
            </a:prstGeom>
          </p:spPr>
        </p:pic>
        <p:sp>
          <p:nvSpPr>
            <p:cNvPr id="21" name="TextBox 20">
              <a:extLst>
                <a:ext uri="{FF2B5EF4-FFF2-40B4-BE49-F238E27FC236}">
                  <a16:creationId xmlns:a16="http://schemas.microsoft.com/office/drawing/2014/main" id="{DC3D1256-4372-8FF5-109A-D2AB3F9B325F}"/>
                </a:ext>
              </a:extLst>
            </p:cNvPr>
            <p:cNvSpPr txBox="1"/>
            <p:nvPr/>
          </p:nvSpPr>
          <p:spPr>
            <a:xfrm>
              <a:off x="2780598" y="2477532"/>
              <a:ext cx="2718269" cy="400110"/>
            </a:xfrm>
            <a:prstGeom prst="rect">
              <a:avLst/>
            </a:prstGeom>
            <a:noFill/>
          </p:spPr>
          <p:txBody>
            <a:bodyPr wrap="square" rtlCol="0">
              <a:spAutoFit/>
            </a:bodyPr>
            <a:lstStyle/>
            <a:p>
              <a:r>
                <a:rPr lang="en-US" sz="2000" dirty="0">
                  <a:latin typeface="Lexend Light" panose="020B0604020202020204" charset="0"/>
                </a:rPr>
                <a:t>Discharging current</a:t>
              </a:r>
            </a:p>
          </p:txBody>
        </p:sp>
      </p:grpSp>
    </p:spTree>
    <p:extLst>
      <p:ext uri="{BB962C8B-B14F-4D97-AF65-F5344CB8AC3E}">
        <p14:creationId xmlns:p14="http://schemas.microsoft.com/office/powerpoint/2010/main" val="4009628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8"/>
          <a:stretch>
            <a:fillRect/>
          </a:stretch>
        </p:blipFill>
        <p:spPr>
          <a:xfrm>
            <a:off x="3822132" y="3277787"/>
            <a:ext cx="1813333" cy="652190"/>
          </a:xfrm>
          <a:prstGeom prst="rect">
            <a:avLst/>
          </a:prstGeom>
        </p:spPr>
      </p:pic>
      <p:pic>
        <p:nvPicPr>
          <p:cNvPr id="5" name="Picture 4" descr="\documentclass{article}&#10;\usepackage{amsmath}&#10;\usepackage{amsfonts}&#10;\usepackage{bm}&#10;\usepackage{mathtools}&#10;\pagestyle{empty}&#10;\usepackage{physics}&#10;&#10;&#10;\begin{document}&#10;&#10;&#10;\begin{align*}&#10;    p_{rest} &amp; = p(t_1)\\&#10;&amp; = \frac{1}{\tau} \tau (p(t_1) -p(t_0)) + p(t_0)\\&#10;    &amp; = \frac{1}{\tau} \left(\int_{t_0}^{t_1}\tau\dv{p(t)}{t}\text{d}t\right) + \theta\\&#10;\end{align*}&#10;&#10;\end{document}" title="IguanaTex Bitmap Display">
            <a:extLst>
              <a:ext uri="{FF2B5EF4-FFF2-40B4-BE49-F238E27FC236}">
                <a16:creationId xmlns:a16="http://schemas.microsoft.com/office/drawing/2014/main" id="{ED504C85-9939-7DB7-055E-5963BF5AA953}"/>
              </a:ext>
            </a:extLst>
          </p:cNvPr>
          <p:cNvPicPr>
            <a:picLocks noChangeAspect="1"/>
          </p:cNvPicPr>
          <p:nvPr>
            <p:custDataLst>
              <p:tags r:id="rId2"/>
            </p:custDataLst>
          </p:nvPr>
        </p:nvPicPr>
        <p:blipFill>
          <a:blip r:embed="rId9"/>
          <a:stretch>
            <a:fillRect/>
          </a:stretch>
        </p:blipFill>
        <p:spPr>
          <a:xfrm>
            <a:off x="2949836" y="1079802"/>
            <a:ext cx="3244328" cy="1491948"/>
          </a:xfrm>
          <a:prstGeom prst="rect">
            <a:avLst/>
          </a:prstGeom>
        </p:spPr>
      </p:pic>
      <p:pic>
        <p:nvPicPr>
          <p:cNvPr id="10" name="Picture 9" descr="\documentclass{article}&#10;\usepackage{amsmath}&#10;\usepackage{amsfonts}&#10;\usepackage{bm}&#10;\usepackage{mathtools}&#10;\pagestyle{empty}&#10;\usepackage{physics}&#10;&#10;&#10;\begin{document}&#10;&#10;&#10;&#10;\begin{equation*}&#10;Q =  C(p_{rest}-\theta)&#10;\end{equation*}&#10;&#10;&#10;\end{document}" hidden="1" title="IguanaTex Bitmap Display">
            <a:extLst>
              <a:ext uri="{FF2B5EF4-FFF2-40B4-BE49-F238E27FC236}">
                <a16:creationId xmlns:a16="http://schemas.microsoft.com/office/drawing/2014/main" id="{708A542C-877C-6364-CB1A-E744897EE885}"/>
              </a:ext>
            </a:extLst>
          </p:cNvPr>
          <p:cNvPicPr>
            <a:picLocks noChangeAspect="1"/>
          </p:cNvPicPr>
          <p:nvPr>
            <p:custDataLst>
              <p:tags r:id="rId3"/>
            </p:custDataLst>
          </p:nvPr>
        </p:nvPicPr>
        <p:blipFill>
          <a:blip r:embed="rId10"/>
          <a:stretch>
            <a:fillRect/>
          </a:stretch>
        </p:blipFill>
        <p:spPr>
          <a:xfrm>
            <a:off x="3924241" y="2867044"/>
            <a:ext cx="1837714" cy="254476"/>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4"/>
            </p:custDataLst>
          </p:nvPr>
        </p:nvPicPr>
        <p:blipFill>
          <a:blip r:embed="rId11"/>
          <a:stretch>
            <a:fillRect/>
          </a:stretch>
        </p:blipFill>
        <p:spPr>
          <a:xfrm>
            <a:off x="1706336" y="2664378"/>
            <a:ext cx="6273524" cy="659809"/>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hidden="1" title="IguanaTex Bitmap Display">
            <a:extLst>
              <a:ext uri="{FF2B5EF4-FFF2-40B4-BE49-F238E27FC236}">
                <a16:creationId xmlns:a16="http://schemas.microsoft.com/office/drawing/2014/main" id="{52579E46-A8E6-680D-8EDA-7D80AB0A98E9}"/>
              </a:ext>
            </a:extLst>
          </p:cNvPr>
          <p:cNvPicPr>
            <a:picLocks noChangeAspect="1"/>
          </p:cNvPicPr>
          <p:nvPr>
            <p:custDataLst>
              <p:tags r:id="rId5"/>
            </p:custDataLst>
          </p:nvPr>
        </p:nvPicPr>
        <p:blipFill>
          <a:blip r:embed="rId12"/>
          <a:stretch>
            <a:fillRect/>
          </a:stretch>
        </p:blipFill>
        <p:spPr>
          <a:xfrm>
            <a:off x="4268602" y="3589223"/>
            <a:ext cx="828952" cy="288000"/>
          </a:xfrm>
          <a:prstGeom prst="rect">
            <a:avLst/>
          </a:prstGeom>
        </p:spPr>
      </p:pic>
      <p:pic>
        <p:nvPicPr>
          <p:cNvPr id="8" name="Picture 7" descr="\documentclass{article}&#10;\usepackage{amsmath}&#10;\usepackage{amsfonts}&#10;\usepackage{bm}&#10;\usepackage{mathtools}&#10;\pagestyle{empty}&#10;\usepackage{physics}&#10;&#10;&#10;\begin{document}&#10;&#10;&#10;&#10;\begin{equation*}&#10;Q:=\int_{t_0}^{t_1} I_r(t) \text{d}t =C(p_{rest}-\theta) - \frac{t_1-t_0}{R}p_{rest}-\frac{1}{R}\left(\int_{t_0}^{t_1}-p(t)+RI(t)\text{d}t\right)&#10;\end{equation*}&#10;&#10;&#10;\end{document}" title="IguanaTex Bitmap Display">
            <a:extLst>
              <a:ext uri="{FF2B5EF4-FFF2-40B4-BE49-F238E27FC236}">
                <a16:creationId xmlns:a16="http://schemas.microsoft.com/office/drawing/2014/main" id="{313851A9-04DD-57EC-0410-29A7664B1FA4}"/>
              </a:ext>
            </a:extLst>
          </p:cNvPr>
          <p:cNvPicPr>
            <a:picLocks noChangeAspect="1"/>
          </p:cNvPicPr>
          <p:nvPr>
            <p:custDataLst>
              <p:tags r:id="rId6"/>
            </p:custDataLst>
          </p:nvPr>
        </p:nvPicPr>
        <p:blipFill>
          <a:blip r:embed="rId13"/>
          <a:stretch>
            <a:fillRect/>
          </a:stretch>
        </p:blipFill>
        <p:spPr>
          <a:xfrm>
            <a:off x="438667" y="3134359"/>
            <a:ext cx="8266666" cy="652190"/>
          </a:xfrm>
          <a:prstGeom prst="rect">
            <a:avLst/>
          </a:prstGeom>
        </p:spPr>
      </p:pic>
    </p:spTree>
    <p:extLst>
      <p:ext uri="{BB962C8B-B14F-4D97-AF65-F5344CB8AC3E}">
        <p14:creationId xmlns:p14="http://schemas.microsoft.com/office/powerpoint/2010/main" val="2297953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7"/>
          <a:stretch>
            <a:fillRect/>
          </a:stretch>
        </p:blipFill>
        <p:spPr>
          <a:xfrm>
            <a:off x="3822132" y="3277787"/>
            <a:ext cx="1813333" cy="652190"/>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2"/>
            </p:custDataLst>
          </p:nvPr>
        </p:nvPicPr>
        <p:blipFill>
          <a:blip r:embed="rId8"/>
          <a:stretch>
            <a:fillRect/>
          </a:stretch>
        </p:blipFill>
        <p:spPr>
          <a:xfrm>
            <a:off x="1706336" y="2664378"/>
            <a:ext cx="6273524" cy="659809"/>
          </a:xfrm>
          <a:prstGeom prst="rect">
            <a:avLst/>
          </a:prstGeom>
        </p:spPr>
      </p:pic>
      <p:pic>
        <p:nvPicPr>
          <p:cNvPr id="8" name="Picture 7" descr="\documentclass{article}&#10;\usepackage{amsmath}&#10;\usepackage{amsfonts}&#10;\usepackage{bm}&#10;\usepackage{mathtools}&#10;\pagestyle{empty}&#10;\usepackage{physics}&#10;&#10;&#10;\begin{document}&#10;&#10;&#10;&#10;\begin{equation*}&#10;Q:=\int_{t_0}^{t_1} I_r(t) \text{d}t =C(p_{rest}-\theta) - \frac{t_1-t_0}{R}p_{rest}-\frac{1}{R}\left(\int_{t_0}^{t_1}-p(t)+RI(t)\text{d}t\right)&#10;\end{equation*}&#10;&#10;&#10;\end{document}" title="IguanaTex Bitmap Display">
            <a:extLst>
              <a:ext uri="{FF2B5EF4-FFF2-40B4-BE49-F238E27FC236}">
                <a16:creationId xmlns:a16="http://schemas.microsoft.com/office/drawing/2014/main" id="{313851A9-04DD-57EC-0410-29A7664B1FA4}"/>
              </a:ext>
            </a:extLst>
          </p:cNvPr>
          <p:cNvPicPr>
            <a:picLocks noChangeAspect="1"/>
          </p:cNvPicPr>
          <p:nvPr>
            <p:custDataLst>
              <p:tags r:id="rId3"/>
            </p:custDataLst>
          </p:nvPr>
        </p:nvPicPr>
        <p:blipFill>
          <a:blip r:embed="rId9"/>
          <a:stretch>
            <a:fillRect/>
          </a:stretch>
        </p:blipFill>
        <p:spPr>
          <a:xfrm>
            <a:off x="438667" y="1185365"/>
            <a:ext cx="8266666" cy="652190"/>
          </a:xfrm>
          <a:prstGeom prst="rect">
            <a:avLst/>
          </a:prstGeom>
        </p:spPr>
      </p:pic>
      <p:grpSp>
        <p:nvGrpSpPr>
          <p:cNvPr id="4" name="Group 3">
            <a:extLst>
              <a:ext uri="{FF2B5EF4-FFF2-40B4-BE49-F238E27FC236}">
                <a16:creationId xmlns:a16="http://schemas.microsoft.com/office/drawing/2014/main" id="{4D42153B-F8EF-51BD-9146-F8FFAF6D0CA3}"/>
              </a:ext>
            </a:extLst>
          </p:cNvPr>
          <p:cNvGrpSpPr/>
          <p:nvPr/>
        </p:nvGrpSpPr>
        <p:grpSpPr>
          <a:xfrm>
            <a:off x="3653143" y="2398315"/>
            <a:ext cx="1837714" cy="1405947"/>
            <a:chOff x="3653143" y="2322115"/>
            <a:chExt cx="1837714" cy="1405947"/>
          </a:xfrm>
        </p:grpSpPr>
        <p:pic>
          <p:nvPicPr>
            <p:cNvPr id="10" name="Picture 9" descr="\documentclass{article}&#10;\usepackage{amsmath}&#10;\usepackage{amsfonts}&#10;\usepackage{bm}&#10;\usepackage{mathtools}&#10;\pagestyle{empty}&#10;\usepackage{physics}&#10;&#10;&#10;\begin{document}&#10;&#10;&#10;&#10;\begin{equation*}&#10;Q =  C(p_{rest}-\theta)&#10;\end{equation*}&#10;&#10;&#10;\end{document}" title="IguanaTex Bitmap Display">
              <a:extLst>
                <a:ext uri="{FF2B5EF4-FFF2-40B4-BE49-F238E27FC236}">
                  <a16:creationId xmlns:a16="http://schemas.microsoft.com/office/drawing/2014/main" id="{708A542C-877C-6364-CB1A-E744897EE885}"/>
                </a:ext>
              </a:extLst>
            </p:cNvPr>
            <p:cNvPicPr>
              <a:picLocks noChangeAspect="1"/>
            </p:cNvPicPr>
            <p:nvPr>
              <p:custDataLst>
                <p:tags r:id="rId4"/>
              </p:custDataLst>
            </p:nvPr>
          </p:nvPicPr>
          <p:blipFill>
            <a:blip r:embed="rId10"/>
            <a:stretch>
              <a:fillRect/>
            </a:stretch>
          </p:blipFill>
          <p:spPr>
            <a:xfrm>
              <a:off x="3653143" y="3473586"/>
              <a:ext cx="1837714" cy="254476"/>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title="IguanaTex Bitmap Display">
              <a:extLst>
                <a:ext uri="{FF2B5EF4-FFF2-40B4-BE49-F238E27FC236}">
                  <a16:creationId xmlns:a16="http://schemas.microsoft.com/office/drawing/2014/main" id="{52579E46-A8E6-680D-8EDA-7D80AB0A98E9}"/>
                </a:ext>
              </a:extLst>
            </p:cNvPr>
            <p:cNvPicPr>
              <a:picLocks noChangeAspect="1"/>
            </p:cNvPicPr>
            <p:nvPr>
              <p:custDataLst>
                <p:tags r:id="rId5"/>
              </p:custDataLst>
            </p:nvPr>
          </p:nvPicPr>
          <p:blipFill>
            <a:blip r:embed="rId11"/>
            <a:stretch>
              <a:fillRect/>
            </a:stretch>
          </p:blipFill>
          <p:spPr>
            <a:xfrm>
              <a:off x="4157524" y="2322115"/>
              <a:ext cx="828952" cy="288000"/>
            </a:xfrm>
            <a:prstGeom prst="rect">
              <a:avLst/>
            </a:prstGeom>
          </p:spPr>
        </p:pic>
        <p:sp>
          <p:nvSpPr>
            <p:cNvPr id="3" name="Arrow: Down 2">
              <a:extLst>
                <a:ext uri="{FF2B5EF4-FFF2-40B4-BE49-F238E27FC236}">
                  <a16:creationId xmlns:a16="http://schemas.microsoft.com/office/drawing/2014/main" id="{7D5E3738-8FDF-0C6E-BACD-ED652174ED03}"/>
                </a:ext>
              </a:extLst>
            </p:cNvPr>
            <p:cNvSpPr/>
            <p:nvPr/>
          </p:nvSpPr>
          <p:spPr>
            <a:xfrm>
              <a:off x="4472940" y="2793723"/>
              <a:ext cx="198120" cy="496255"/>
            </a:xfrm>
            <a:prstGeom prst="downArrow">
              <a:avLst/>
            </a:prstGeom>
            <a:noFill/>
            <a:ln>
              <a:solidFill>
                <a:srgbClr val="9B00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1760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8"/>
          <a:stretch>
            <a:fillRect/>
          </a:stretch>
        </p:blipFill>
        <p:spPr>
          <a:xfrm>
            <a:off x="3822132" y="3277787"/>
            <a:ext cx="1813333" cy="652190"/>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2"/>
            </p:custDataLst>
          </p:nvPr>
        </p:nvPicPr>
        <p:blipFill>
          <a:blip r:embed="rId9"/>
          <a:stretch>
            <a:fillRect/>
          </a:stretch>
        </p:blipFill>
        <p:spPr>
          <a:xfrm>
            <a:off x="1706336" y="2664378"/>
            <a:ext cx="6273524" cy="659809"/>
          </a:xfrm>
          <a:prstGeom prst="rect">
            <a:avLst/>
          </a:prstGeom>
        </p:spPr>
      </p:pic>
      <p:grpSp>
        <p:nvGrpSpPr>
          <p:cNvPr id="17" name="Group 16">
            <a:extLst>
              <a:ext uri="{FF2B5EF4-FFF2-40B4-BE49-F238E27FC236}">
                <a16:creationId xmlns:a16="http://schemas.microsoft.com/office/drawing/2014/main" id="{2A8FDFE1-7544-D706-DC87-A57B9672C8D9}"/>
              </a:ext>
            </a:extLst>
          </p:cNvPr>
          <p:cNvGrpSpPr/>
          <p:nvPr/>
        </p:nvGrpSpPr>
        <p:grpSpPr>
          <a:xfrm>
            <a:off x="1404798" y="2091797"/>
            <a:ext cx="2021485" cy="1546542"/>
            <a:chOff x="711823" y="1369615"/>
            <a:chExt cx="1837714" cy="1405947"/>
          </a:xfrm>
        </p:grpSpPr>
        <p:pic>
          <p:nvPicPr>
            <p:cNvPr id="10" name="Picture 9" descr="\documentclass{article}&#10;\usepackage{amsmath}&#10;\usepackage{amsfonts}&#10;\usepackage{bm}&#10;\usepackage{mathtools}&#10;\pagestyle{empty}&#10;\usepackage{physics}&#10;&#10;&#10;\begin{document}&#10;&#10;&#10;&#10;\begin{equation*}&#10;Q =  C(p_{rest}-\theta)&#10;\end{equation*}&#10;&#10;&#10;\end{document}" title="IguanaTex Bitmap Display">
              <a:extLst>
                <a:ext uri="{FF2B5EF4-FFF2-40B4-BE49-F238E27FC236}">
                  <a16:creationId xmlns:a16="http://schemas.microsoft.com/office/drawing/2014/main" id="{708A542C-877C-6364-CB1A-E744897EE885}"/>
                </a:ext>
              </a:extLst>
            </p:cNvPr>
            <p:cNvPicPr>
              <a:picLocks noChangeAspect="1"/>
            </p:cNvPicPr>
            <p:nvPr>
              <p:custDataLst>
                <p:tags r:id="rId5"/>
              </p:custDataLst>
            </p:nvPr>
          </p:nvPicPr>
          <p:blipFill>
            <a:blip r:embed="rId10"/>
            <a:stretch>
              <a:fillRect/>
            </a:stretch>
          </p:blipFill>
          <p:spPr>
            <a:xfrm>
              <a:off x="711823" y="2521086"/>
              <a:ext cx="1837714" cy="254476"/>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title="IguanaTex Bitmap Display">
              <a:extLst>
                <a:ext uri="{FF2B5EF4-FFF2-40B4-BE49-F238E27FC236}">
                  <a16:creationId xmlns:a16="http://schemas.microsoft.com/office/drawing/2014/main" id="{52579E46-A8E6-680D-8EDA-7D80AB0A98E9}"/>
                </a:ext>
              </a:extLst>
            </p:cNvPr>
            <p:cNvPicPr>
              <a:picLocks noChangeAspect="1"/>
            </p:cNvPicPr>
            <p:nvPr>
              <p:custDataLst>
                <p:tags r:id="rId6"/>
              </p:custDataLst>
            </p:nvPr>
          </p:nvPicPr>
          <p:blipFill>
            <a:blip r:embed="rId11"/>
            <a:stretch>
              <a:fillRect/>
            </a:stretch>
          </p:blipFill>
          <p:spPr>
            <a:xfrm>
              <a:off x="1216204" y="1369615"/>
              <a:ext cx="828952" cy="288000"/>
            </a:xfrm>
            <a:prstGeom prst="rect">
              <a:avLst/>
            </a:prstGeom>
          </p:spPr>
        </p:pic>
        <p:sp>
          <p:nvSpPr>
            <p:cNvPr id="3" name="Arrow: Down 2">
              <a:extLst>
                <a:ext uri="{FF2B5EF4-FFF2-40B4-BE49-F238E27FC236}">
                  <a16:creationId xmlns:a16="http://schemas.microsoft.com/office/drawing/2014/main" id="{7D5E3738-8FDF-0C6E-BACD-ED652174ED03}"/>
                </a:ext>
              </a:extLst>
            </p:cNvPr>
            <p:cNvSpPr/>
            <p:nvPr/>
          </p:nvSpPr>
          <p:spPr>
            <a:xfrm>
              <a:off x="1531620" y="1841223"/>
              <a:ext cx="198120" cy="496255"/>
            </a:xfrm>
            <a:prstGeom prst="downArrow">
              <a:avLst/>
            </a:prstGeom>
            <a:noFill/>
            <a:ln>
              <a:solidFill>
                <a:srgbClr val="9B00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72726442-3B5F-A59F-8314-DC815465F232}"/>
              </a:ext>
            </a:extLst>
          </p:cNvPr>
          <p:cNvGrpSpPr/>
          <p:nvPr/>
        </p:nvGrpSpPr>
        <p:grpSpPr>
          <a:xfrm>
            <a:off x="5447060" y="1904763"/>
            <a:ext cx="2675809" cy="1715534"/>
            <a:chOff x="5485160" y="1936328"/>
            <a:chExt cx="2675809" cy="1715534"/>
          </a:xfrm>
        </p:grpSpPr>
        <p:sp>
          <p:nvSpPr>
            <p:cNvPr id="16" name="Arrow: Down 15">
              <a:extLst>
                <a:ext uri="{FF2B5EF4-FFF2-40B4-BE49-F238E27FC236}">
                  <a16:creationId xmlns:a16="http://schemas.microsoft.com/office/drawing/2014/main" id="{E95DF031-6222-C293-4B6E-1BBB8333F393}"/>
                </a:ext>
              </a:extLst>
            </p:cNvPr>
            <p:cNvSpPr/>
            <p:nvPr/>
          </p:nvSpPr>
          <p:spPr>
            <a:xfrm>
              <a:off x="6714098" y="2756812"/>
              <a:ext cx="217932" cy="545881"/>
            </a:xfrm>
            <a:prstGeom prst="downArrow">
              <a:avLst/>
            </a:prstGeom>
            <a:noFill/>
            <a:ln>
              <a:solidFill>
                <a:srgbClr val="9B00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documentclass{article}&#10;\usepackage{amsmath}&#10;\usepackage{amsfonts}&#10;\usepackage{bm}&#10;\usepackage{mathtools}&#10;\pagestyle{empty}&#10;\usepackage{physics}&#10;&#10;&#10;\begin{document}&#10;&#10;&#10;&#10;\begin{equation*}&#10;\lim_{t_1\to t_0^+}\int_{t_0}^{t_1} I_r(t) \text{d}t = Q\quad&#10;\end{equation*}&#10;&#10;&#10;\end{document}" title="IguanaTex Bitmap Display">
              <a:extLst>
                <a:ext uri="{FF2B5EF4-FFF2-40B4-BE49-F238E27FC236}">
                  <a16:creationId xmlns:a16="http://schemas.microsoft.com/office/drawing/2014/main" id="{B165DBA8-7DFF-27DC-14D2-EA0487023373}"/>
                </a:ext>
              </a:extLst>
            </p:cNvPr>
            <p:cNvPicPr>
              <a:picLocks noChangeAspect="1"/>
            </p:cNvPicPr>
            <p:nvPr>
              <p:custDataLst>
                <p:tags r:id="rId3"/>
              </p:custDataLst>
            </p:nvPr>
          </p:nvPicPr>
          <p:blipFill>
            <a:blip r:embed="rId12"/>
            <a:stretch>
              <a:fillRect/>
            </a:stretch>
          </p:blipFill>
          <p:spPr>
            <a:xfrm>
              <a:off x="5485160" y="1936328"/>
              <a:ext cx="2619885" cy="725790"/>
            </a:xfrm>
            <a:prstGeom prst="rect">
              <a:avLst/>
            </a:prstGeom>
          </p:spPr>
        </p:pic>
        <p:pic>
          <p:nvPicPr>
            <p:cNvPr id="14" name="Picture 13" descr="\documentclass{article}&#10;\usepackage{amsmath}&#10;\usepackage{amsfonts}&#10;\usepackage{bm}&#10;\usepackage{mathtools}&#10;\pagestyle{empty}&#10;\usepackage{physics}&#10;&#10;&#10;\begin{document}&#10;&#10;&#10;&#10;\begin{equation*}&#10;I_r(t) = C(p_{rest}-\theta) \delta(t_0)&#10;\end{equation*}&#10;&#10;&#10;\end{document}" title="IguanaTex Bitmap Display">
              <a:extLst>
                <a:ext uri="{FF2B5EF4-FFF2-40B4-BE49-F238E27FC236}">
                  <a16:creationId xmlns:a16="http://schemas.microsoft.com/office/drawing/2014/main" id="{245F983A-5336-60B5-FFDE-66479F55ACAA}"/>
                </a:ext>
              </a:extLst>
            </p:cNvPr>
            <p:cNvPicPr>
              <a:picLocks noChangeAspect="1"/>
            </p:cNvPicPr>
            <p:nvPr>
              <p:custDataLst>
                <p:tags r:id="rId4"/>
              </p:custDataLst>
            </p:nvPr>
          </p:nvPicPr>
          <p:blipFill>
            <a:blip r:embed="rId13"/>
            <a:stretch>
              <a:fillRect/>
            </a:stretch>
          </p:blipFill>
          <p:spPr>
            <a:xfrm>
              <a:off x="5485160" y="3397386"/>
              <a:ext cx="2675809" cy="254476"/>
            </a:xfrm>
            <a:prstGeom prst="rect">
              <a:avLst/>
            </a:prstGeom>
          </p:spPr>
        </p:pic>
      </p:grpSp>
    </p:spTree>
    <p:extLst>
      <p:ext uri="{BB962C8B-B14F-4D97-AF65-F5344CB8AC3E}">
        <p14:creationId xmlns:p14="http://schemas.microsoft.com/office/powerpoint/2010/main" val="189857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7"/>
          <a:stretch>
            <a:fillRect/>
          </a:stretch>
        </p:blipFill>
        <p:spPr>
          <a:xfrm>
            <a:off x="3822132" y="3277787"/>
            <a:ext cx="1813333" cy="652190"/>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2"/>
            </p:custDataLst>
          </p:nvPr>
        </p:nvPicPr>
        <p:blipFill>
          <a:blip r:embed="rId8"/>
          <a:stretch>
            <a:fillRect/>
          </a:stretch>
        </p:blipFill>
        <p:spPr>
          <a:xfrm>
            <a:off x="1706336" y="2664378"/>
            <a:ext cx="6273524" cy="659809"/>
          </a:xfrm>
          <a:prstGeom prst="rect">
            <a:avLst/>
          </a:prstGeom>
        </p:spPr>
      </p:pic>
      <p:grpSp>
        <p:nvGrpSpPr>
          <p:cNvPr id="18" name="Group 17">
            <a:extLst>
              <a:ext uri="{FF2B5EF4-FFF2-40B4-BE49-F238E27FC236}">
                <a16:creationId xmlns:a16="http://schemas.microsoft.com/office/drawing/2014/main" id="{72726442-3B5F-A59F-8314-DC815465F232}"/>
              </a:ext>
            </a:extLst>
          </p:cNvPr>
          <p:cNvGrpSpPr/>
          <p:nvPr/>
        </p:nvGrpSpPr>
        <p:grpSpPr>
          <a:xfrm>
            <a:off x="3077240" y="1119903"/>
            <a:ext cx="2675809" cy="1715534"/>
            <a:chOff x="5485160" y="1936328"/>
            <a:chExt cx="2675809" cy="1715534"/>
          </a:xfrm>
        </p:grpSpPr>
        <p:sp>
          <p:nvSpPr>
            <p:cNvPr id="16" name="Arrow: Down 15">
              <a:extLst>
                <a:ext uri="{FF2B5EF4-FFF2-40B4-BE49-F238E27FC236}">
                  <a16:creationId xmlns:a16="http://schemas.microsoft.com/office/drawing/2014/main" id="{E95DF031-6222-C293-4B6E-1BBB8333F393}"/>
                </a:ext>
              </a:extLst>
            </p:cNvPr>
            <p:cNvSpPr/>
            <p:nvPr/>
          </p:nvSpPr>
          <p:spPr>
            <a:xfrm>
              <a:off x="6714098" y="2756812"/>
              <a:ext cx="217932" cy="545881"/>
            </a:xfrm>
            <a:prstGeom prst="downArrow">
              <a:avLst/>
            </a:prstGeom>
            <a:noFill/>
            <a:ln>
              <a:solidFill>
                <a:srgbClr val="9B00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documentclass{article}&#10;\usepackage{amsmath}&#10;\usepackage{amsfonts}&#10;\usepackage{bm}&#10;\usepackage{mathtools}&#10;\pagestyle{empty}&#10;\usepackage{physics}&#10;&#10;&#10;\begin{document}&#10;&#10;&#10;&#10;\begin{equation*}&#10;\lim_{t_1\to t_0^+}\int_{t_0}^{t_1} I_r(t) \text{d}t = Q\quad&#10;\end{equation*}&#10;&#10;&#10;\end{document}" title="IguanaTex Bitmap Display">
              <a:extLst>
                <a:ext uri="{FF2B5EF4-FFF2-40B4-BE49-F238E27FC236}">
                  <a16:creationId xmlns:a16="http://schemas.microsoft.com/office/drawing/2014/main" id="{B165DBA8-7DFF-27DC-14D2-EA0487023373}"/>
                </a:ext>
              </a:extLst>
            </p:cNvPr>
            <p:cNvPicPr>
              <a:picLocks noChangeAspect="1"/>
            </p:cNvPicPr>
            <p:nvPr>
              <p:custDataLst>
                <p:tags r:id="rId4"/>
              </p:custDataLst>
            </p:nvPr>
          </p:nvPicPr>
          <p:blipFill>
            <a:blip r:embed="rId9"/>
            <a:stretch>
              <a:fillRect/>
            </a:stretch>
          </p:blipFill>
          <p:spPr>
            <a:xfrm>
              <a:off x="5485160" y="1936328"/>
              <a:ext cx="2619885" cy="725790"/>
            </a:xfrm>
            <a:prstGeom prst="rect">
              <a:avLst/>
            </a:prstGeom>
          </p:spPr>
        </p:pic>
        <p:pic>
          <p:nvPicPr>
            <p:cNvPr id="14" name="Picture 13" descr="\documentclass{article}&#10;\usepackage{amsmath}&#10;\usepackage{amsfonts}&#10;\usepackage{bm}&#10;\usepackage{mathtools}&#10;\pagestyle{empty}&#10;\usepackage{physics}&#10;&#10;&#10;\begin{document}&#10;&#10;&#10;&#10;\begin{equation*}&#10;I_r(t) = C(p_{rest}-\theta) \delta(t_0)&#10;\end{equation*}&#10;&#10;&#10;\end{document}" title="IguanaTex Bitmap Display">
              <a:extLst>
                <a:ext uri="{FF2B5EF4-FFF2-40B4-BE49-F238E27FC236}">
                  <a16:creationId xmlns:a16="http://schemas.microsoft.com/office/drawing/2014/main" id="{245F983A-5336-60B5-FFDE-66479F55ACAA}"/>
                </a:ext>
              </a:extLst>
            </p:cNvPr>
            <p:cNvPicPr>
              <a:picLocks noChangeAspect="1"/>
            </p:cNvPicPr>
            <p:nvPr>
              <p:custDataLst>
                <p:tags r:id="rId5"/>
              </p:custDataLst>
            </p:nvPr>
          </p:nvPicPr>
          <p:blipFill>
            <a:blip r:embed="rId10"/>
            <a:stretch>
              <a:fillRect/>
            </a:stretch>
          </p:blipFill>
          <p:spPr>
            <a:xfrm>
              <a:off x="5485160" y="3397386"/>
              <a:ext cx="2675809" cy="254476"/>
            </a:xfrm>
            <a:prstGeom prst="rect">
              <a:avLst/>
            </a:prstGeom>
          </p:spPr>
        </p:pic>
      </p:grpSp>
      <p:pic>
        <p:nvPicPr>
          <p:cNvPr id="5" name="Picture 4" descr="\documentclass{article}&#10;\usepackage{amsmath}&#10;\usepackage{amsfonts}&#10;\usepackage{bm}&#10;\usepackage{mathtools}&#10;\pagestyle{empty}&#10;\usepackage{physics}&#10;&#10;&#10;\begin{document}&#10;&#10;&#10;&#10;\begin{equation*}&#10;p(t) = p_{rest} + \frac{R}{\tau}\int_0^t \mathrm{e}^{-s/\tau}(I(t-s)+I_r(t-s))\text{d}s&#10;\end{equation*}&#10;&#10;&#10;\end{document}" title="IguanaTex Bitmap Display">
            <a:extLst>
              <a:ext uri="{FF2B5EF4-FFF2-40B4-BE49-F238E27FC236}">
                <a16:creationId xmlns:a16="http://schemas.microsoft.com/office/drawing/2014/main" id="{D4E62898-98F3-43C0-7CD8-A39FA47ABF19}"/>
              </a:ext>
            </a:extLst>
          </p:cNvPr>
          <p:cNvPicPr>
            <a:picLocks noChangeAspect="1"/>
          </p:cNvPicPr>
          <p:nvPr>
            <p:custDataLst>
              <p:tags r:id="rId3"/>
            </p:custDataLst>
          </p:nvPr>
        </p:nvPicPr>
        <p:blipFill>
          <a:blip r:embed="rId11"/>
          <a:stretch>
            <a:fillRect/>
          </a:stretch>
        </p:blipFill>
        <p:spPr>
          <a:xfrm>
            <a:off x="1557252" y="3539391"/>
            <a:ext cx="5933714" cy="688915"/>
          </a:xfrm>
          <a:prstGeom prst="rect">
            <a:avLst/>
          </a:prstGeom>
        </p:spPr>
      </p:pic>
    </p:spTree>
    <p:extLst>
      <p:ext uri="{BB962C8B-B14F-4D97-AF65-F5344CB8AC3E}">
        <p14:creationId xmlns:p14="http://schemas.microsoft.com/office/powerpoint/2010/main" val="18023333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1"/>
            </p:custDataLst>
          </p:nvPr>
        </p:nvPicPr>
        <p:blipFill>
          <a:blip r:embed="rId5"/>
          <a:stretch>
            <a:fillRect/>
          </a:stretch>
        </p:blipFill>
        <p:spPr>
          <a:xfrm>
            <a:off x="3822132" y="3277787"/>
            <a:ext cx="1813333" cy="652190"/>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2"/>
            </p:custDataLst>
          </p:nvPr>
        </p:nvPicPr>
        <p:blipFill>
          <a:blip r:embed="rId6"/>
          <a:stretch>
            <a:fillRect/>
          </a:stretch>
        </p:blipFill>
        <p:spPr>
          <a:xfrm>
            <a:off x="1706336" y="2664378"/>
            <a:ext cx="6273524" cy="659809"/>
          </a:xfrm>
          <a:prstGeom prst="rect">
            <a:avLst/>
          </a:prstGeom>
        </p:spPr>
      </p:pic>
      <p:pic>
        <p:nvPicPr>
          <p:cNvPr id="5" name="Picture 4" descr="\documentclass{article}&#10;\usepackage{amsmath}&#10;\usepackage{amsfonts}&#10;\usepackage{bm}&#10;\usepackage{mathtools}&#10;\pagestyle{empty}&#10;\usepackage{physics}&#10;&#10;&#10;\begin{document}&#10;&#10;&#10;&#10;\begin{equation*}&#10;p(t) = p_{rest} + \frac{R}{\tau}\int_0^t \mathrm{e}^{-s/\tau}(I(t-s)+I_r(t-s))\text{d}s&#10;\end{equation*}&#10;&#10;&#10;\end{document}" title="IguanaTex Bitmap Display">
            <a:extLst>
              <a:ext uri="{FF2B5EF4-FFF2-40B4-BE49-F238E27FC236}">
                <a16:creationId xmlns:a16="http://schemas.microsoft.com/office/drawing/2014/main" id="{D4E62898-98F3-43C0-7CD8-A39FA47ABF19}"/>
              </a:ext>
            </a:extLst>
          </p:cNvPr>
          <p:cNvPicPr>
            <a:picLocks noChangeAspect="1"/>
          </p:cNvPicPr>
          <p:nvPr>
            <p:custDataLst>
              <p:tags r:id="rId3"/>
            </p:custDataLst>
          </p:nvPr>
        </p:nvPicPr>
        <p:blipFill>
          <a:blip r:embed="rId7"/>
          <a:stretch>
            <a:fillRect/>
          </a:stretch>
        </p:blipFill>
        <p:spPr>
          <a:xfrm>
            <a:off x="2025087" y="1002765"/>
            <a:ext cx="5394285" cy="626286"/>
          </a:xfrm>
          <a:prstGeom prst="rect">
            <a:avLst/>
          </a:prstGeom>
        </p:spPr>
      </p:pic>
      <p:pic>
        <p:nvPicPr>
          <p:cNvPr id="8" name="Picture 7" descr="A graph with a line&#10;&#10;Description automatically generated">
            <a:extLst>
              <a:ext uri="{FF2B5EF4-FFF2-40B4-BE49-F238E27FC236}">
                <a16:creationId xmlns:a16="http://schemas.microsoft.com/office/drawing/2014/main" id="{8620D839-2EC8-602B-A162-7715ECA23CD1}"/>
              </a:ext>
            </a:extLst>
          </p:cNvPr>
          <p:cNvPicPr>
            <a:picLocks noChangeAspect="1"/>
          </p:cNvPicPr>
          <p:nvPr/>
        </p:nvPicPr>
        <p:blipFill>
          <a:blip r:embed="rId8"/>
          <a:stretch>
            <a:fillRect/>
          </a:stretch>
        </p:blipFill>
        <p:spPr>
          <a:xfrm>
            <a:off x="793488" y="1866900"/>
            <a:ext cx="7557025" cy="3250889"/>
          </a:xfrm>
          <a:prstGeom prst="rect">
            <a:avLst/>
          </a:prstGeom>
        </p:spPr>
      </p:pic>
    </p:spTree>
    <p:extLst>
      <p:ext uri="{BB962C8B-B14F-4D97-AF65-F5344CB8AC3E}">
        <p14:creationId xmlns:p14="http://schemas.microsoft.com/office/powerpoint/2010/main" val="479283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C401-3269-874E-1F94-D792647A0D39}"/>
              </a:ext>
            </a:extLst>
          </p:cNvPr>
          <p:cNvSpPr>
            <a:spLocks noGrp="1"/>
          </p:cNvSpPr>
          <p:nvPr>
            <p:ph type="title"/>
          </p:nvPr>
        </p:nvSpPr>
        <p:spPr/>
        <p:txBody>
          <a:bodyPr/>
          <a:lstStyle/>
          <a:p>
            <a:pPr algn="ctr"/>
            <a:r>
              <a:rPr lang="en-US" dirty="0"/>
              <a:t>LIF implementation</a:t>
            </a:r>
          </a:p>
        </p:txBody>
      </p:sp>
      <p:pic>
        <p:nvPicPr>
          <p:cNvPr id="4" name="Picture 3" descr="\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hidden="1" title="IguanaTex Bitmap Display">
            <a:extLst>
              <a:ext uri="{FF2B5EF4-FFF2-40B4-BE49-F238E27FC236}">
                <a16:creationId xmlns:a16="http://schemas.microsoft.com/office/drawing/2014/main" id="{52D4525B-6307-4331-156F-B8DFCA804416}"/>
              </a:ext>
            </a:extLst>
          </p:cNvPr>
          <p:cNvPicPr>
            <a:picLocks noChangeAspect="1"/>
          </p:cNvPicPr>
          <p:nvPr>
            <p:custDataLst>
              <p:tags r:id="rId1"/>
            </p:custDataLst>
          </p:nvPr>
        </p:nvPicPr>
        <p:blipFill>
          <a:blip r:embed="rId9"/>
          <a:stretch>
            <a:fillRect/>
          </a:stretch>
        </p:blipFill>
        <p:spPr>
          <a:xfrm>
            <a:off x="1446159" y="3325340"/>
            <a:ext cx="5931536" cy="1399451"/>
          </a:xfrm>
          <a:prstGeom prst="rect">
            <a:avLst/>
          </a:prstGeom>
        </p:spPr>
      </p:pic>
      <p:grpSp>
        <p:nvGrpSpPr>
          <p:cNvPr id="20" name="Group 19">
            <a:extLst>
              <a:ext uri="{FF2B5EF4-FFF2-40B4-BE49-F238E27FC236}">
                <a16:creationId xmlns:a16="http://schemas.microsoft.com/office/drawing/2014/main" id="{71DE1601-0143-E36F-54A5-6CED998A5D9D}"/>
              </a:ext>
            </a:extLst>
          </p:cNvPr>
          <p:cNvGrpSpPr/>
          <p:nvPr/>
        </p:nvGrpSpPr>
        <p:grpSpPr>
          <a:xfrm>
            <a:off x="533400" y="1017725"/>
            <a:ext cx="6012186" cy="2185214"/>
            <a:chOff x="533400" y="1017725"/>
            <a:chExt cx="6012186" cy="2185214"/>
          </a:xfrm>
        </p:grpSpPr>
        <p:sp>
          <p:nvSpPr>
            <p:cNvPr id="7" name="TextBox 6">
              <a:extLst>
                <a:ext uri="{FF2B5EF4-FFF2-40B4-BE49-F238E27FC236}">
                  <a16:creationId xmlns:a16="http://schemas.microsoft.com/office/drawing/2014/main" id="{34EF17D5-7A9C-4995-0807-F0157069E0BA}"/>
                </a:ext>
              </a:extLst>
            </p:cNvPr>
            <p:cNvSpPr txBox="1"/>
            <p:nvPr/>
          </p:nvSpPr>
          <p:spPr>
            <a:xfrm>
              <a:off x="533400" y="1017725"/>
              <a:ext cx="5798820" cy="2185214"/>
            </a:xfrm>
            <a:prstGeom prst="rect">
              <a:avLst/>
            </a:prstGeom>
            <a:noFill/>
          </p:spPr>
          <p:txBody>
            <a:bodyPr wrap="square" rtlCol="0">
              <a:spAutoFit/>
            </a:bodyPr>
            <a:lstStyle/>
            <a:p>
              <a:pPr algn="l">
                <a:lnSpc>
                  <a:spcPct val="150000"/>
                </a:lnSpc>
              </a:pPr>
              <a:r>
                <a:rPr lang="en-US" sz="1600" dirty="0">
                  <a:latin typeface="Lexend Light" panose="020B0604020202020204" charset="0"/>
                </a:rPr>
                <a:t>Set</a:t>
              </a:r>
            </a:p>
            <a:p>
              <a:pPr marL="285750" indent="-285750" algn="l">
                <a:lnSpc>
                  <a:spcPct val="150000"/>
                </a:lnSpc>
                <a:buFont typeface="Arial" panose="020B0604020202020204" pitchFamily="34" charset="0"/>
                <a:buChar char="•"/>
              </a:pPr>
              <a:r>
                <a:rPr lang="en-US" sz="1600" dirty="0">
                  <a:latin typeface="Lexend Light" panose="020B0604020202020204" charset="0"/>
                </a:rPr>
                <a:t>                                up to an affine transformation of  </a:t>
              </a:r>
            </a:p>
            <a:p>
              <a:pPr marL="285750" indent="-285750" algn="l">
                <a:lnSpc>
                  <a:spcPct val="150000"/>
                </a:lnSpc>
                <a:buFont typeface="Arial" panose="020B0604020202020204" pitchFamily="34" charset="0"/>
                <a:buChar char="•"/>
              </a:pPr>
              <a:r>
                <a:rPr lang="en-US" sz="1600" dirty="0">
                  <a:latin typeface="Lexend Light" panose="020B0604020202020204" charset="0"/>
                </a:rPr>
                <a:t>            up to rescaling of   </a:t>
              </a:r>
            </a:p>
            <a:p>
              <a:pPr marL="285750" indent="-285750" algn="l">
                <a:lnSpc>
                  <a:spcPct val="150000"/>
                </a:lnSpc>
                <a:buFont typeface="Arial" panose="020B0604020202020204" pitchFamily="34" charset="0"/>
                <a:buChar char="•"/>
              </a:pPr>
              <a:r>
                <a:rPr lang="en-US" sz="1600" dirty="0">
                  <a:latin typeface="Lexend Light" panose="020B0604020202020204" charset="0"/>
                </a:rPr>
                <a:t>                           is the decaying factor</a:t>
              </a:r>
            </a:p>
            <a:p>
              <a:pPr marL="285750" indent="-285750" algn="l">
                <a:lnSpc>
                  <a:spcPct val="150000"/>
                </a:lnSpc>
                <a:buFont typeface="Arial" panose="020B0604020202020204" pitchFamily="34" charset="0"/>
                <a:buChar char="•"/>
              </a:pPr>
              <a:r>
                <a:rPr lang="en-US" sz="1600" dirty="0">
                  <a:latin typeface="Lexend Light" panose="020B0604020202020204" charset="0"/>
                </a:rPr>
                <a:t>Discrete time steps with    </a:t>
              </a:r>
            </a:p>
            <a:p>
              <a:pPr marL="285750" indent="-285750" algn="l">
                <a:buFont typeface="Arial" panose="020B0604020202020204" pitchFamily="34" charset="0"/>
                <a:buChar char="•"/>
              </a:pPr>
              <a:endParaRPr lang="en-US" sz="1600" dirty="0">
                <a:latin typeface="Lexend Light" panose="020B0604020202020204" charset="0"/>
              </a:endParaRPr>
            </a:p>
          </p:txBody>
        </p:sp>
        <p:pic>
          <p:nvPicPr>
            <p:cNvPr id="9" name="Picture 8" descr="\documentclass{article}&#10;\usepackage{amsmath}&#10;\usepackage{amsfonts}&#10;\usepackage{bm}&#10;\usepackage{mathtools}&#10;\pagestyle{empty}&#10;\usepackage{physics}&#10;&#10;&#10;\begin{document}&#10;&#10;&#10;&#10;\begin{equation*}&#10;R=1,\:p_{rest}=0&#10;\end{equation*}&#10;&#10;&#10;\end{document}" title="IguanaTex Bitmap Display">
              <a:extLst>
                <a:ext uri="{FF2B5EF4-FFF2-40B4-BE49-F238E27FC236}">
                  <a16:creationId xmlns:a16="http://schemas.microsoft.com/office/drawing/2014/main" id="{6A087DAE-65CD-FF34-F3F0-ACBC4E657381}"/>
                </a:ext>
              </a:extLst>
            </p:cNvPr>
            <p:cNvPicPr>
              <a:picLocks noChangeAspect="1"/>
            </p:cNvPicPr>
            <p:nvPr>
              <p:custDataLst>
                <p:tags r:id="rId2"/>
              </p:custDataLst>
            </p:nvPr>
          </p:nvPicPr>
          <p:blipFill>
            <a:blip r:embed="rId10"/>
            <a:stretch>
              <a:fillRect/>
            </a:stretch>
          </p:blipFill>
          <p:spPr>
            <a:xfrm>
              <a:off x="874245" y="1552652"/>
              <a:ext cx="1721381" cy="213882"/>
            </a:xfrm>
            <a:prstGeom prst="rect">
              <a:avLst/>
            </a:prstGeom>
          </p:spPr>
        </p:pic>
        <p:pic>
          <p:nvPicPr>
            <p:cNvPr id="11" name="Picture 10" descr="\documentclass{article}&#10;\usepackage{amsmath}&#10;\usepackage{amsfonts}&#10;\usepackage{bm}&#10;\usepackage{mathtools}&#10;\pagestyle{empty}&#10;\usepackage{physics}&#10;&#10;&#10;\begin{document}&#10;&#10;&#10;&#10;\begin{equation*}&#10;\theta =1&#10;\end{equation*}&#10;&#10;&#10;\end{document}" title="IguanaTex Bitmap Display">
              <a:extLst>
                <a:ext uri="{FF2B5EF4-FFF2-40B4-BE49-F238E27FC236}">
                  <a16:creationId xmlns:a16="http://schemas.microsoft.com/office/drawing/2014/main" id="{95DAC2A7-953A-8CA2-9216-5B16FB1CA531}"/>
                </a:ext>
              </a:extLst>
            </p:cNvPr>
            <p:cNvPicPr>
              <a:picLocks noChangeAspect="1"/>
            </p:cNvPicPr>
            <p:nvPr>
              <p:custDataLst>
                <p:tags r:id="rId3"/>
              </p:custDataLst>
            </p:nvPr>
          </p:nvPicPr>
          <p:blipFill>
            <a:blip r:embed="rId11"/>
            <a:stretch>
              <a:fillRect/>
            </a:stretch>
          </p:blipFill>
          <p:spPr>
            <a:xfrm>
              <a:off x="868580" y="1890675"/>
              <a:ext cx="597100" cy="193084"/>
            </a:xfrm>
            <a:prstGeom prst="rect">
              <a:avLst/>
            </a:prstGeom>
          </p:spPr>
        </p:pic>
        <p:pic>
          <p:nvPicPr>
            <p:cNvPr id="13" name="Picture 12" descr="\documentclass{article}&#10;\usepackage{amsmath}&#10;\usepackage{amsfonts}&#10;\usepackage{bm}&#10;\usepackage{mathtools}&#10;\pagestyle{empty}&#10;\usepackage{physics}&#10;&#10;&#10;\begin{document}&#10;&#10;&#10;&#10;\begin{equation*}&#10;p(t)&#10;\end{equation*}&#10;&#10;&#10;\end{document}" title="IguanaTex Bitmap Display">
              <a:extLst>
                <a:ext uri="{FF2B5EF4-FFF2-40B4-BE49-F238E27FC236}">
                  <a16:creationId xmlns:a16="http://schemas.microsoft.com/office/drawing/2014/main" id="{9DABD3EB-F613-79FB-2EE1-E4DF16EA3D10}"/>
                </a:ext>
              </a:extLst>
            </p:cNvPr>
            <p:cNvPicPr>
              <a:picLocks noChangeAspect="1"/>
            </p:cNvPicPr>
            <p:nvPr>
              <p:custDataLst>
                <p:tags r:id="rId4"/>
              </p:custDataLst>
            </p:nvPr>
          </p:nvPicPr>
          <p:blipFill>
            <a:blip r:embed="rId12"/>
            <a:stretch>
              <a:fillRect/>
            </a:stretch>
          </p:blipFill>
          <p:spPr>
            <a:xfrm>
              <a:off x="6118854" y="1505602"/>
              <a:ext cx="426732" cy="270966"/>
            </a:xfrm>
            <a:prstGeom prst="rect">
              <a:avLst/>
            </a:prstGeom>
          </p:spPr>
        </p:pic>
        <p:pic>
          <p:nvPicPr>
            <p:cNvPr id="15" name="Picture 14" descr="\documentclass{article}&#10;\usepackage{amsmath}&#10;\usepackage{amsfonts}&#10;\usepackage{bm}&#10;\usepackage{mathtools}&#10;\pagestyle{empty}&#10;\usepackage{physics}&#10;&#10;&#10;\begin{document}&#10;&#10;&#10;&#10;\begin{equation*}&#10;I(t)&#10;\end{equation*}&#10;&#10;&#10;\end{document}" title="IguanaTex Bitmap Display">
              <a:extLst>
                <a:ext uri="{FF2B5EF4-FFF2-40B4-BE49-F238E27FC236}">
                  <a16:creationId xmlns:a16="http://schemas.microsoft.com/office/drawing/2014/main" id="{6EDDB657-1C72-E10D-9425-AC288BFED9B6}"/>
                </a:ext>
              </a:extLst>
            </p:cNvPr>
            <p:cNvPicPr>
              <a:picLocks noChangeAspect="1"/>
            </p:cNvPicPr>
            <p:nvPr>
              <p:custDataLst>
                <p:tags r:id="rId5"/>
              </p:custDataLst>
            </p:nvPr>
          </p:nvPicPr>
          <p:blipFill>
            <a:blip r:embed="rId13"/>
            <a:stretch>
              <a:fillRect/>
            </a:stretch>
          </p:blipFill>
          <p:spPr>
            <a:xfrm>
              <a:off x="3425862" y="1890675"/>
              <a:ext cx="412128" cy="270966"/>
            </a:xfrm>
            <a:prstGeom prst="rect">
              <a:avLst/>
            </a:prstGeom>
          </p:spPr>
        </p:pic>
        <p:pic>
          <p:nvPicPr>
            <p:cNvPr id="17" name="Picture 16" descr="\documentclass{article}&#10;\usepackage{amsmath}&#10;\usepackage{amsfonts}&#10;\usepackage{bm}&#10;\usepackage{mathtools}&#10;\pagestyle{empty}&#10;\usepackage{physics}&#10;&#10;&#10;\begin{document}&#10;&#10;&#10;&#10;\begin{equation*}&#10;\beta\vcentcolon=1-1/\tau&#10;\end{equation*}&#10;&#10;&#10;\end{document}" title="IguanaTex Bitmap Display">
              <a:extLst>
                <a:ext uri="{FF2B5EF4-FFF2-40B4-BE49-F238E27FC236}">
                  <a16:creationId xmlns:a16="http://schemas.microsoft.com/office/drawing/2014/main" id="{332DB75D-31E8-0BF1-5B9F-A93FD551D36D}"/>
                </a:ext>
              </a:extLst>
            </p:cNvPr>
            <p:cNvPicPr>
              <a:picLocks noChangeAspect="1"/>
            </p:cNvPicPr>
            <p:nvPr>
              <p:custDataLst>
                <p:tags r:id="rId6"/>
              </p:custDataLst>
            </p:nvPr>
          </p:nvPicPr>
          <p:blipFill>
            <a:blip r:embed="rId14"/>
            <a:stretch>
              <a:fillRect/>
            </a:stretch>
          </p:blipFill>
          <p:spPr>
            <a:xfrm>
              <a:off x="868580" y="2216303"/>
              <a:ext cx="1465165" cy="270966"/>
            </a:xfrm>
            <a:prstGeom prst="rect">
              <a:avLst/>
            </a:prstGeom>
          </p:spPr>
        </p:pic>
        <p:pic>
          <p:nvPicPr>
            <p:cNvPr id="19" name="Picture 18" descr="\documentclass{article}&#10;\usepackage{amsmath}&#10;\usepackage{amsfonts}&#10;\usepackage{bm}&#10;\usepackage{mathtools}&#10;\pagestyle{empty}&#10;\usepackage{physics}&#10;&#10;&#10;\begin{document}&#10;&#10;&#10;&#10;\begin{equation*}&#10;\Delta t = 1&#10;\end{equation*}&#10;&#10;&#10;\end{document}" title="IguanaTex Bitmap Display">
              <a:extLst>
                <a:ext uri="{FF2B5EF4-FFF2-40B4-BE49-F238E27FC236}">
                  <a16:creationId xmlns:a16="http://schemas.microsoft.com/office/drawing/2014/main" id="{36EF5712-F8DE-1A31-63C0-DADF6ED5EEE9}"/>
                </a:ext>
              </a:extLst>
            </p:cNvPr>
            <p:cNvPicPr>
              <a:picLocks noChangeAspect="1"/>
            </p:cNvPicPr>
            <p:nvPr>
              <p:custDataLst>
                <p:tags r:id="rId7"/>
              </p:custDataLst>
            </p:nvPr>
          </p:nvPicPr>
          <p:blipFill>
            <a:blip r:embed="rId15"/>
            <a:stretch>
              <a:fillRect/>
            </a:stretch>
          </p:blipFill>
          <p:spPr>
            <a:xfrm>
              <a:off x="3372194" y="2623647"/>
              <a:ext cx="783693" cy="196330"/>
            </a:xfrm>
            <a:prstGeom prst="rect">
              <a:avLst/>
            </a:prstGeom>
          </p:spPr>
        </p:pic>
      </p:grpSp>
    </p:spTree>
    <p:extLst>
      <p:ext uri="{BB962C8B-B14F-4D97-AF65-F5344CB8AC3E}">
        <p14:creationId xmlns:p14="http://schemas.microsoft.com/office/powerpoint/2010/main" val="2137023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C401-3269-874E-1F94-D792647A0D39}"/>
              </a:ext>
            </a:extLst>
          </p:cNvPr>
          <p:cNvSpPr>
            <a:spLocks noGrp="1"/>
          </p:cNvSpPr>
          <p:nvPr>
            <p:ph type="title"/>
          </p:nvPr>
        </p:nvSpPr>
        <p:spPr/>
        <p:txBody>
          <a:bodyPr/>
          <a:lstStyle/>
          <a:p>
            <a:pPr algn="ctr"/>
            <a:r>
              <a:rPr lang="en-US" dirty="0"/>
              <a:t>LIF implementation</a:t>
            </a:r>
          </a:p>
        </p:txBody>
      </p:sp>
      <p:pic>
        <p:nvPicPr>
          <p:cNvPr id="4" name="Picture 3" descr="\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title="IguanaTex Bitmap Display">
            <a:extLst>
              <a:ext uri="{FF2B5EF4-FFF2-40B4-BE49-F238E27FC236}">
                <a16:creationId xmlns:a16="http://schemas.microsoft.com/office/drawing/2014/main" id="{52D4525B-6307-4331-156F-B8DFCA804416}"/>
              </a:ext>
            </a:extLst>
          </p:cNvPr>
          <p:cNvPicPr>
            <a:picLocks noChangeAspect="1"/>
          </p:cNvPicPr>
          <p:nvPr>
            <p:custDataLst>
              <p:tags r:id="rId1"/>
            </p:custDataLst>
          </p:nvPr>
        </p:nvPicPr>
        <p:blipFill>
          <a:blip r:embed="rId9"/>
          <a:stretch>
            <a:fillRect/>
          </a:stretch>
        </p:blipFill>
        <p:spPr>
          <a:xfrm>
            <a:off x="1446159" y="3325340"/>
            <a:ext cx="5931536" cy="1399451"/>
          </a:xfrm>
          <a:prstGeom prst="rect">
            <a:avLst/>
          </a:prstGeom>
        </p:spPr>
      </p:pic>
      <p:grpSp>
        <p:nvGrpSpPr>
          <p:cNvPr id="20" name="Group 19">
            <a:extLst>
              <a:ext uri="{FF2B5EF4-FFF2-40B4-BE49-F238E27FC236}">
                <a16:creationId xmlns:a16="http://schemas.microsoft.com/office/drawing/2014/main" id="{71DE1601-0143-E36F-54A5-6CED998A5D9D}"/>
              </a:ext>
            </a:extLst>
          </p:cNvPr>
          <p:cNvGrpSpPr/>
          <p:nvPr/>
        </p:nvGrpSpPr>
        <p:grpSpPr>
          <a:xfrm>
            <a:off x="533400" y="1017725"/>
            <a:ext cx="6012186" cy="2185214"/>
            <a:chOff x="533400" y="1017725"/>
            <a:chExt cx="6012186" cy="2185214"/>
          </a:xfrm>
        </p:grpSpPr>
        <p:sp>
          <p:nvSpPr>
            <p:cNvPr id="7" name="TextBox 6">
              <a:extLst>
                <a:ext uri="{FF2B5EF4-FFF2-40B4-BE49-F238E27FC236}">
                  <a16:creationId xmlns:a16="http://schemas.microsoft.com/office/drawing/2014/main" id="{34EF17D5-7A9C-4995-0807-F0157069E0BA}"/>
                </a:ext>
              </a:extLst>
            </p:cNvPr>
            <p:cNvSpPr txBox="1"/>
            <p:nvPr/>
          </p:nvSpPr>
          <p:spPr>
            <a:xfrm>
              <a:off x="533400" y="1017725"/>
              <a:ext cx="5798820" cy="2185214"/>
            </a:xfrm>
            <a:prstGeom prst="rect">
              <a:avLst/>
            </a:prstGeom>
            <a:noFill/>
          </p:spPr>
          <p:txBody>
            <a:bodyPr wrap="square" rtlCol="0">
              <a:spAutoFit/>
            </a:bodyPr>
            <a:lstStyle/>
            <a:p>
              <a:pPr algn="l">
                <a:lnSpc>
                  <a:spcPct val="150000"/>
                </a:lnSpc>
              </a:pPr>
              <a:r>
                <a:rPr lang="en-US" sz="1600" dirty="0">
                  <a:latin typeface="Lexend Light" panose="020B0604020202020204" charset="0"/>
                </a:rPr>
                <a:t>Set</a:t>
              </a:r>
            </a:p>
            <a:p>
              <a:pPr marL="285750" indent="-285750" algn="l">
                <a:lnSpc>
                  <a:spcPct val="150000"/>
                </a:lnSpc>
                <a:buFont typeface="Arial" panose="020B0604020202020204" pitchFamily="34" charset="0"/>
                <a:buChar char="•"/>
              </a:pPr>
              <a:r>
                <a:rPr lang="en-US" sz="1600" dirty="0">
                  <a:latin typeface="Lexend Light" panose="020B0604020202020204" charset="0"/>
                </a:rPr>
                <a:t>                                up to an affine transformation of  </a:t>
              </a:r>
            </a:p>
            <a:p>
              <a:pPr marL="285750" indent="-285750" algn="l">
                <a:lnSpc>
                  <a:spcPct val="150000"/>
                </a:lnSpc>
                <a:buFont typeface="Arial" panose="020B0604020202020204" pitchFamily="34" charset="0"/>
                <a:buChar char="•"/>
              </a:pPr>
              <a:r>
                <a:rPr lang="en-US" sz="1600" dirty="0">
                  <a:latin typeface="Lexend Light" panose="020B0604020202020204" charset="0"/>
                </a:rPr>
                <a:t>            up to rescaling of   </a:t>
              </a:r>
            </a:p>
            <a:p>
              <a:pPr marL="285750" indent="-285750" algn="l">
                <a:lnSpc>
                  <a:spcPct val="150000"/>
                </a:lnSpc>
                <a:buFont typeface="Arial" panose="020B0604020202020204" pitchFamily="34" charset="0"/>
                <a:buChar char="•"/>
              </a:pPr>
              <a:r>
                <a:rPr lang="en-US" sz="1600" dirty="0">
                  <a:latin typeface="Lexend Light" panose="020B0604020202020204" charset="0"/>
                </a:rPr>
                <a:t>                           is the decaying factor</a:t>
              </a:r>
            </a:p>
            <a:p>
              <a:pPr marL="285750" indent="-285750" algn="l">
                <a:lnSpc>
                  <a:spcPct val="150000"/>
                </a:lnSpc>
                <a:buFont typeface="Arial" panose="020B0604020202020204" pitchFamily="34" charset="0"/>
                <a:buChar char="•"/>
              </a:pPr>
              <a:r>
                <a:rPr lang="en-US" sz="1600" dirty="0">
                  <a:latin typeface="Lexend Light" panose="020B0604020202020204" charset="0"/>
                </a:rPr>
                <a:t>Discrete time steps with    </a:t>
              </a:r>
            </a:p>
            <a:p>
              <a:pPr marL="285750" indent="-285750" algn="l">
                <a:buFont typeface="Arial" panose="020B0604020202020204" pitchFamily="34" charset="0"/>
                <a:buChar char="•"/>
              </a:pPr>
              <a:endParaRPr lang="en-US" sz="1600" dirty="0">
                <a:latin typeface="Lexend Light" panose="020B0604020202020204" charset="0"/>
              </a:endParaRPr>
            </a:p>
          </p:txBody>
        </p:sp>
        <p:pic>
          <p:nvPicPr>
            <p:cNvPr id="9" name="Picture 8" descr="\documentclass{article}&#10;\usepackage{amsmath}&#10;\usepackage{amsfonts}&#10;\usepackage{bm}&#10;\usepackage{mathtools}&#10;\pagestyle{empty}&#10;\usepackage{physics}&#10;&#10;&#10;\begin{document}&#10;&#10;&#10;&#10;\begin{equation*}&#10;R=1,\:p_{rest}=0&#10;\end{equation*}&#10;&#10;&#10;\end{document}" title="IguanaTex Bitmap Display">
              <a:extLst>
                <a:ext uri="{FF2B5EF4-FFF2-40B4-BE49-F238E27FC236}">
                  <a16:creationId xmlns:a16="http://schemas.microsoft.com/office/drawing/2014/main" id="{6A087DAE-65CD-FF34-F3F0-ACBC4E657381}"/>
                </a:ext>
              </a:extLst>
            </p:cNvPr>
            <p:cNvPicPr>
              <a:picLocks noChangeAspect="1"/>
            </p:cNvPicPr>
            <p:nvPr>
              <p:custDataLst>
                <p:tags r:id="rId2"/>
              </p:custDataLst>
            </p:nvPr>
          </p:nvPicPr>
          <p:blipFill>
            <a:blip r:embed="rId10"/>
            <a:stretch>
              <a:fillRect/>
            </a:stretch>
          </p:blipFill>
          <p:spPr>
            <a:xfrm>
              <a:off x="874245" y="1552652"/>
              <a:ext cx="1721381" cy="213882"/>
            </a:xfrm>
            <a:prstGeom prst="rect">
              <a:avLst/>
            </a:prstGeom>
          </p:spPr>
        </p:pic>
        <p:pic>
          <p:nvPicPr>
            <p:cNvPr id="11" name="Picture 10" descr="\documentclass{article}&#10;\usepackage{amsmath}&#10;\usepackage{amsfonts}&#10;\usepackage{bm}&#10;\usepackage{mathtools}&#10;\pagestyle{empty}&#10;\usepackage{physics}&#10;&#10;&#10;\begin{document}&#10;&#10;&#10;&#10;\begin{equation*}&#10;\theta =1&#10;\end{equation*}&#10;&#10;&#10;\end{document}" title="IguanaTex Bitmap Display">
              <a:extLst>
                <a:ext uri="{FF2B5EF4-FFF2-40B4-BE49-F238E27FC236}">
                  <a16:creationId xmlns:a16="http://schemas.microsoft.com/office/drawing/2014/main" id="{95DAC2A7-953A-8CA2-9216-5B16FB1CA531}"/>
                </a:ext>
              </a:extLst>
            </p:cNvPr>
            <p:cNvPicPr>
              <a:picLocks noChangeAspect="1"/>
            </p:cNvPicPr>
            <p:nvPr>
              <p:custDataLst>
                <p:tags r:id="rId3"/>
              </p:custDataLst>
            </p:nvPr>
          </p:nvPicPr>
          <p:blipFill>
            <a:blip r:embed="rId11"/>
            <a:stretch>
              <a:fillRect/>
            </a:stretch>
          </p:blipFill>
          <p:spPr>
            <a:xfrm>
              <a:off x="868580" y="1890675"/>
              <a:ext cx="597100" cy="193084"/>
            </a:xfrm>
            <a:prstGeom prst="rect">
              <a:avLst/>
            </a:prstGeom>
          </p:spPr>
        </p:pic>
        <p:pic>
          <p:nvPicPr>
            <p:cNvPr id="13" name="Picture 12" descr="\documentclass{article}&#10;\usepackage{amsmath}&#10;\usepackage{amsfonts}&#10;\usepackage{bm}&#10;\usepackage{mathtools}&#10;\pagestyle{empty}&#10;\usepackage{physics}&#10;&#10;&#10;\begin{document}&#10;&#10;&#10;&#10;\begin{equation*}&#10;p(t)&#10;\end{equation*}&#10;&#10;&#10;\end{document}" title="IguanaTex Bitmap Display">
              <a:extLst>
                <a:ext uri="{FF2B5EF4-FFF2-40B4-BE49-F238E27FC236}">
                  <a16:creationId xmlns:a16="http://schemas.microsoft.com/office/drawing/2014/main" id="{9DABD3EB-F613-79FB-2EE1-E4DF16EA3D10}"/>
                </a:ext>
              </a:extLst>
            </p:cNvPr>
            <p:cNvPicPr>
              <a:picLocks noChangeAspect="1"/>
            </p:cNvPicPr>
            <p:nvPr>
              <p:custDataLst>
                <p:tags r:id="rId4"/>
              </p:custDataLst>
            </p:nvPr>
          </p:nvPicPr>
          <p:blipFill>
            <a:blip r:embed="rId12"/>
            <a:stretch>
              <a:fillRect/>
            </a:stretch>
          </p:blipFill>
          <p:spPr>
            <a:xfrm>
              <a:off x="6118854" y="1505602"/>
              <a:ext cx="426732" cy="270966"/>
            </a:xfrm>
            <a:prstGeom prst="rect">
              <a:avLst/>
            </a:prstGeom>
          </p:spPr>
        </p:pic>
        <p:pic>
          <p:nvPicPr>
            <p:cNvPr id="15" name="Picture 14" descr="\documentclass{article}&#10;\usepackage{amsmath}&#10;\usepackage{amsfonts}&#10;\usepackage{bm}&#10;\usepackage{mathtools}&#10;\pagestyle{empty}&#10;\usepackage{physics}&#10;&#10;&#10;\begin{document}&#10;&#10;&#10;&#10;\begin{equation*}&#10;I(t)&#10;\end{equation*}&#10;&#10;&#10;\end{document}" title="IguanaTex Bitmap Display">
              <a:extLst>
                <a:ext uri="{FF2B5EF4-FFF2-40B4-BE49-F238E27FC236}">
                  <a16:creationId xmlns:a16="http://schemas.microsoft.com/office/drawing/2014/main" id="{6EDDB657-1C72-E10D-9425-AC288BFED9B6}"/>
                </a:ext>
              </a:extLst>
            </p:cNvPr>
            <p:cNvPicPr>
              <a:picLocks noChangeAspect="1"/>
            </p:cNvPicPr>
            <p:nvPr>
              <p:custDataLst>
                <p:tags r:id="rId5"/>
              </p:custDataLst>
            </p:nvPr>
          </p:nvPicPr>
          <p:blipFill>
            <a:blip r:embed="rId13"/>
            <a:stretch>
              <a:fillRect/>
            </a:stretch>
          </p:blipFill>
          <p:spPr>
            <a:xfrm>
              <a:off x="3425862" y="1890675"/>
              <a:ext cx="412128" cy="270966"/>
            </a:xfrm>
            <a:prstGeom prst="rect">
              <a:avLst/>
            </a:prstGeom>
          </p:spPr>
        </p:pic>
        <p:pic>
          <p:nvPicPr>
            <p:cNvPr id="17" name="Picture 16" descr="\documentclass{article}&#10;\usepackage{amsmath}&#10;\usepackage{amsfonts}&#10;\usepackage{bm}&#10;\usepackage{mathtools}&#10;\pagestyle{empty}&#10;\usepackage{physics}&#10;&#10;&#10;\begin{document}&#10;&#10;&#10;&#10;\begin{equation*}&#10;\beta\vcentcolon=1-1/\tau&#10;\end{equation*}&#10;&#10;&#10;\end{document}" title="IguanaTex Bitmap Display">
              <a:extLst>
                <a:ext uri="{FF2B5EF4-FFF2-40B4-BE49-F238E27FC236}">
                  <a16:creationId xmlns:a16="http://schemas.microsoft.com/office/drawing/2014/main" id="{332DB75D-31E8-0BF1-5B9F-A93FD551D36D}"/>
                </a:ext>
              </a:extLst>
            </p:cNvPr>
            <p:cNvPicPr>
              <a:picLocks noChangeAspect="1"/>
            </p:cNvPicPr>
            <p:nvPr>
              <p:custDataLst>
                <p:tags r:id="rId6"/>
              </p:custDataLst>
            </p:nvPr>
          </p:nvPicPr>
          <p:blipFill>
            <a:blip r:embed="rId14"/>
            <a:stretch>
              <a:fillRect/>
            </a:stretch>
          </p:blipFill>
          <p:spPr>
            <a:xfrm>
              <a:off x="868580" y="2216303"/>
              <a:ext cx="1465165" cy="270966"/>
            </a:xfrm>
            <a:prstGeom prst="rect">
              <a:avLst/>
            </a:prstGeom>
          </p:spPr>
        </p:pic>
        <p:pic>
          <p:nvPicPr>
            <p:cNvPr id="19" name="Picture 18" descr="\documentclass{article}&#10;\usepackage{amsmath}&#10;\usepackage{amsfonts}&#10;\usepackage{bm}&#10;\usepackage{mathtools}&#10;\pagestyle{empty}&#10;\usepackage{physics}&#10;&#10;&#10;\begin{document}&#10;&#10;&#10;&#10;\begin{equation*}&#10;\Delta t = 1&#10;\end{equation*}&#10;&#10;&#10;\end{document}" title="IguanaTex Bitmap Display">
              <a:extLst>
                <a:ext uri="{FF2B5EF4-FFF2-40B4-BE49-F238E27FC236}">
                  <a16:creationId xmlns:a16="http://schemas.microsoft.com/office/drawing/2014/main" id="{36EF5712-F8DE-1A31-63C0-DADF6ED5EEE9}"/>
                </a:ext>
              </a:extLst>
            </p:cNvPr>
            <p:cNvPicPr>
              <a:picLocks noChangeAspect="1"/>
            </p:cNvPicPr>
            <p:nvPr>
              <p:custDataLst>
                <p:tags r:id="rId7"/>
              </p:custDataLst>
            </p:nvPr>
          </p:nvPicPr>
          <p:blipFill>
            <a:blip r:embed="rId15"/>
            <a:stretch>
              <a:fillRect/>
            </a:stretch>
          </p:blipFill>
          <p:spPr>
            <a:xfrm>
              <a:off x="3372194" y="2623647"/>
              <a:ext cx="783693" cy="196330"/>
            </a:xfrm>
            <a:prstGeom prst="rect">
              <a:avLst/>
            </a:prstGeom>
          </p:spPr>
        </p:pic>
      </p:grpSp>
    </p:spTree>
    <p:extLst>
      <p:ext uri="{BB962C8B-B14F-4D97-AF65-F5344CB8AC3E}">
        <p14:creationId xmlns:p14="http://schemas.microsoft.com/office/powerpoint/2010/main" val="201762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4B1D0-1867-4A33-B4E8-93F2064B8620}"/>
              </a:ext>
            </a:extLst>
          </p:cNvPr>
          <p:cNvSpPr>
            <a:spLocks noGrp="1"/>
          </p:cNvSpPr>
          <p:nvPr>
            <p:ph type="title"/>
          </p:nvPr>
        </p:nvSpPr>
        <p:spPr>
          <a:xfrm>
            <a:off x="311700" y="209894"/>
            <a:ext cx="8520600" cy="621204"/>
          </a:xfrm>
        </p:spPr>
        <p:txBody>
          <a:bodyPr/>
          <a:lstStyle/>
          <a:p>
            <a:pPr algn="ctr"/>
            <a:r>
              <a:rPr lang="it-IT" sz="2800" dirty="0" err="1"/>
              <a:t>Table</a:t>
            </a:r>
            <a:r>
              <a:rPr lang="it-IT" sz="2800" dirty="0"/>
              <a:t> of </a:t>
            </a:r>
            <a:r>
              <a:rPr lang="it-IT" sz="2800" dirty="0" err="1"/>
              <a:t>contents</a:t>
            </a:r>
            <a:endParaRPr lang="en-US" sz="2800" dirty="0"/>
          </a:p>
        </p:txBody>
      </p:sp>
      <p:graphicFrame>
        <p:nvGraphicFramePr>
          <p:cNvPr id="3" name="Diagram 2">
            <a:extLst>
              <a:ext uri="{FF2B5EF4-FFF2-40B4-BE49-F238E27FC236}">
                <a16:creationId xmlns:a16="http://schemas.microsoft.com/office/drawing/2014/main" id="{FE77F476-8AFF-4700-AF0C-47AB35597D21}"/>
              </a:ext>
            </a:extLst>
          </p:cNvPr>
          <p:cNvGraphicFramePr/>
          <p:nvPr>
            <p:extLst>
              <p:ext uri="{D42A27DB-BD31-4B8C-83A1-F6EECF244321}">
                <p14:modId xmlns:p14="http://schemas.microsoft.com/office/powerpoint/2010/main" val="1331109033"/>
              </p:ext>
            </p:extLst>
          </p:nvPr>
        </p:nvGraphicFramePr>
        <p:xfrm>
          <a:off x="99838" y="1039156"/>
          <a:ext cx="8944324" cy="36502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37790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C401-3269-874E-1F94-D792647A0D39}"/>
              </a:ext>
            </a:extLst>
          </p:cNvPr>
          <p:cNvSpPr>
            <a:spLocks noGrp="1"/>
          </p:cNvSpPr>
          <p:nvPr>
            <p:ph type="title"/>
          </p:nvPr>
        </p:nvSpPr>
        <p:spPr/>
        <p:txBody>
          <a:bodyPr/>
          <a:lstStyle/>
          <a:p>
            <a:pPr algn="ctr"/>
            <a:r>
              <a:rPr lang="en-US" dirty="0"/>
              <a:t>LIF implementation</a:t>
            </a:r>
          </a:p>
        </p:txBody>
      </p:sp>
      <p:pic>
        <p:nvPicPr>
          <p:cNvPr id="12" name="Picture 11" descr="\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title="IguanaTex Bitmap Display">
            <a:extLst>
              <a:ext uri="{FF2B5EF4-FFF2-40B4-BE49-F238E27FC236}">
                <a16:creationId xmlns:a16="http://schemas.microsoft.com/office/drawing/2014/main" id="{54A6CFAB-800B-F0E3-9608-E2D856C0E782}"/>
              </a:ext>
            </a:extLst>
          </p:cNvPr>
          <p:cNvPicPr>
            <a:picLocks noChangeAspect="1"/>
          </p:cNvPicPr>
          <p:nvPr>
            <p:custDataLst>
              <p:tags r:id="rId1"/>
            </p:custDataLst>
          </p:nvPr>
        </p:nvPicPr>
        <p:blipFill>
          <a:blip r:embed="rId10"/>
          <a:stretch>
            <a:fillRect/>
          </a:stretch>
        </p:blipFill>
        <p:spPr>
          <a:xfrm>
            <a:off x="1446159" y="3325340"/>
            <a:ext cx="5931537" cy="1399451"/>
          </a:xfrm>
          <a:prstGeom prst="rect">
            <a:avLst/>
          </a:prstGeom>
        </p:spPr>
      </p:pic>
      <p:grpSp>
        <p:nvGrpSpPr>
          <p:cNvPr id="20" name="Group 19">
            <a:extLst>
              <a:ext uri="{FF2B5EF4-FFF2-40B4-BE49-F238E27FC236}">
                <a16:creationId xmlns:a16="http://schemas.microsoft.com/office/drawing/2014/main" id="{71DE1601-0143-E36F-54A5-6CED998A5D9D}"/>
              </a:ext>
            </a:extLst>
          </p:cNvPr>
          <p:cNvGrpSpPr/>
          <p:nvPr/>
        </p:nvGrpSpPr>
        <p:grpSpPr>
          <a:xfrm>
            <a:off x="533400" y="1017725"/>
            <a:ext cx="6012186" cy="2185214"/>
            <a:chOff x="533400" y="1017725"/>
            <a:chExt cx="6012186" cy="2185214"/>
          </a:xfrm>
        </p:grpSpPr>
        <p:sp>
          <p:nvSpPr>
            <p:cNvPr id="7" name="TextBox 6">
              <a:extLst>
                <a:ext uri="{FF2B5EF4-FFF2-40B4-BE49-F238E27FC236}">
                  <a16:creationId xmlns:a16="http://schemas.microsoft.com/office/drawing/2014/main" id="{34EF17D5-7A9C-4995-0807-F0157069E0BA}"/>
                </a:ext>
              </a:extLst>
            </p:cNvPr>
            <p:cNvSpPr txBox="1"/>
            <p:nvPr/>
          </p:nvSpPr>
          <p:spPr>
            <a:xfrm>
              <a:off x="533400" y="1017725"/>
              <a:ext cx="5798820" cy="2185214"/>
            </a:xfrm>
            <a:prstGeom prst="rect">
              <a:avLst/>
            </a:prstGeom>
            <a:noFill/>
          </p:spPr>
          <p:txBody>
            <a:bodyPr wrap="square" rtlCol="0">
              <a:spAutoFit/>
            </a:bodyPr>
            <a:lstStyle/>
            <a:p>
              <a:pPr algn="l">
                <a:lnSpc>
                  <a:spcPct val="150000"/>
                </a:lnSpc>
              </a:pPr>
              <a:r>
                <a:rPr lang="en-US" sz="1600" dirty="0">
                  <a:latin typeface="Lexend Light" panose="020B0604020202020204" charset="0"/>
                </a:rPr>
                <a:t>Set</a:t>
              </a:r>
            </a:p>
            <a:p>
              <a:pPr marL="285750" indent="-285750" algn="l">
                <a:lnSpc>
                  <a:spcPct val="150000"/>
                </a:lnSpc>
                <a:buFont typeface="Arial" panose="020B0604020202020204" pitchFamily="34" charset="0"/>
                <a:buChar char="•"/>
              </a:pPr>
              <a:r>
                <a:rPr lang="en-US" sz="1600" dirty="0">
                  <a:latin typeface="Lexend Light" panose="020B0604020202020204" charset="0"/>
                </a:rPr>
                <a:t>                                up to an affine transformation of  </a:t>
              </a:r>
            </a:p>
            <a:p>
              <a:pPr marL="285750" indent="-285750" algn="l">
                <a:lnSpc>
                  <a:spcPct val="150000"/>
                </a:lnSpc>
                <a:buFont typeface="Arial" panose="020B0604020202020204" pitchFamily="34" charset="0"/>
                <a:buChar char="•"/>
              </a:pPr>
              <a:r>
                <a:rPr lang="en-US" sz="1600" dirty="0">
                  <a:latin typeface="Lexend Light" panose="020B0604020202020204" charset="0"/>
                </a:rPr>
                <a:t>            up to rescaling of   </a:t>
              </a:r>
            </a:p>
            <a:p>
              <a:pPr marL="285750" indent="-285750" algn="l">
                <a:lnSpc>
                  <a:spcPct val="150000"/>
                </a:lnSpc>
                <a:buFont typeface="Arial" panose="020B0604020202020204" pitchFamily="34" charset="0"/>
                <a:buChar char="•"/>
              </a:pPr>
              <a:r>
                <a:rPr lang="en-US" sz="1600" dirty="0">
                  <a:latin typeface="Lexend Light" panose="020B0604020202020204" charset="0"/>
                </a:rPr>
                <a:t>                           is the decaying factor</a:t>
              </a:r>
            </a:p>
            <a:p>
              <a:pPr marL="285750" indent="-285750" algn="l">
                <a:lnSpc>
                  <a:spcPct val="150000"/>
                </a:lnSpc>
                <a:buFont typeface="Arial" panose="020B0604020202020204" pitchFamily="34" charset="0"/>
                <a:buChar char="•"/>
              </a:pPr>
              <a:r>
                <a:rPr lang="en-US" sz="1600" dirty="0">
                  <a:latin typeface="Lexend Light" panose="020B0604020202020204" charset="0"/>
                </a:rPr>
                <a:t>Discrete time steps with    </a:t>
              </a:r>
            </a:p>
            <a:p>
              <a:pPr marL="285750" indent="-285750" algn="l">
                <a:buFont typeface="Arial" panose="020B0604020202020204" pitchFamily="34" charset="0"/>
                <a:buChar char="•"/>
              </a:pPr>
              <a:endParaRPr lang="en-US" sz="1600" dirty="0">
                <a:latin typeface="Lexend Light" panose="020B0604020202020204" charset="0"/>
              </a:endParaRPr>
            </a:p>
          </p:txBody>
        </p:sp>
        <p:pic>
          <p:nvPicPr>
            <p:cNvPr id="9" name="Picture 8" descr="\documentclass{article}&#10;\usepackage{amsmath}&#10;\usepackage{amsfonts}&#10;\usepackage{bm}&#10;\usepackage{mathtools}&#10;\pagestyle{empty}&#10;\usepackage{physics}&#10;&#10;&#10;\begin{document}&#10;&#10;&#10;&#10;\begin{equation*}&#10;R=1,\:p_{rest}=0&#10;\end{equation*}&#10;&#10;&#10;\end{document}" title="IguanaTex Bitmap Display">
              <a:extLst>
                <a:ext uri="{FF2B5EF4-FFF2-40B4-BE49-F238E27FC236}">
                  <a16:creationId xmlns:a16="http://schemas.microsoft.com/office/drawing/2014/main" id="{6A087DAE-65CD-FF34-F3F0-ACBC4E657381}"/>
                </a:ext>
              </a:extLst>
            </p:cNvPr>
            <p:cNvPicPr>
              <a:picLocks noChangeAspect="1"/>
            </p:cNvPicPr>
            <p:nvPr>
              <p:custDataLst>
                <p:tags r:id="rId3"/>
              </p:custDataLst>
            </p:nvPr>
          </p:nvPicPr>
          <p:blipFill>
            <a:blip r:embed="rId11"/>
            <a:stretch>
              <a:fillRect/>
            </a:stretch>
          </p:blipFill>
          <p:spPr>
            <a:xfrm>
              <a:off x="874245" y="1552652"/>
              <a:ext cx="1721381" cy="213882"/>
            </a:xfrm>
            <a:prstGeom prst="rect">
              <a:avLst/>
            </a:prstGeom>
          </p:spPr>
        </p:pic>
        <p:pic>
          <p:nvPicPr>
            <p:cNvPr id="11" name="Picture 10" descr="\documentclass{article}&#10;\usepackage{amsmath}&#10;\usepackage{amsfonts}&#10;\usepackage{bm}&#10;\usepackage{mathtools}&#10;\pagestyle{empty}&#10;\usepackage{physics}&#10;&#10;&#10;\begin{document}&#10;&#10;&#10;&#10;\begin{equation*}&#10;\theta =1&#10;\end{equation*}&#10;&#10;&#10;\end{document}" title="IguanaTex Bitmap Display">
              <a:extLst>
                <a:ext uri="{FF2B5EF4-FFF2-40B4-BE49-F238E27FC236}">
                  <a16:creationId xmlns:a16="http://schemas.microsoft.com/office/drawing/2014/main" id="{95DAC2A7-953A-8CA2-9216-5B16FB1CA531}"/>
                </a:ext>
              </a:extLst>
            </p:cNvPr>
            <p:cNvPicPr>
              <a:picLocks noChangeAspect="1"/>
            </p:cNvPicPr>
            <p:nvPr>
              <p:custDataLst>
                <p:tags r:id="rId4"/>
              </p:custDataLst>
            </p:nvPr>
          </p:nvPicPr>
          <p:blipFill>
            <a:blip r:embed="rId12"/>
            <a:stretch>
              <a:fillRect/>
            </a:stretch>
          </p:blipFill>
          <p:spPr>
            <a:xfrm>
              <a:off x="868580" y="1890675"/>
              <a:ext cx="597100" cy="193084"/>
            </a:xfrm>
            <a:prstGeom prst="rect">
              <a:avLst/>
            </a:prstGeom>
          </p:spPr>
        </p:pic>
        <p:pic>
          <p:nvPicPr>
            <p:cNvPr id="13" name="Picture 12" descr="\documentclass{article}&#10;\usepackage{amsmath}&#10;\usepackage{amsfonts}&#10;\usepackage{bm}&#10;\usepackage{mathtools}&#10;\pagestyle{empty}&#10;\usepackage{physics}&#10;&#10;&#10;\begin{document}&#10;&#10;&#10;&#10;\begin{equation*}&#10;p(t)&#10;\end{equation*}&#10;&#10;&#10;\end{document}" title="IguanaTex Bitmap Display">
              <a:extLst>
                <a:ext uri="{FF2B5EF4-FFF2-40B4-BE49-F238E27FC236}">
                  <a16:creationId xmlns:a16="http://schemas.microsoft.com/office/drawing/2014/main" id="{9DABD3EB-F613-79FB-2EE1-E4DF16EA3D10}"/>
                </a:ext>
              </a:extLst>
            </p:cNvPr>
            <p:cNvPicPr>
              <a:picLocks noChangeAspect="1"/>
            </p:cNvPicPr>
            <p:nvPr>
              <p:custDataLst>
                <p:tags r:id="rId5"/>
              </p:custDataLst>
            </p:nvPr>
          </p:nvPicPr>
          <p:blipFill>
            <a:blip r:embed="rId13"/>
            <a:stretch>
              <a:fillRect/>
            </a:stretch>
          </p:blipFill>
          <p:spPr>
            <a:xfrm>
              <a:off x="6118854" y="1505602"/>
              <a:ext cx="426732" cy="270966"/>
            </a:xfrm>
            <a:prstGeom prst="rect">
              <a:avLst/>
            </a:prstGeom>
          </p:spPr>
        </p:pic>
        <p:pic>
          <p:nvPicPr>
            <p:cNvPr id="15" name="Picture 14" descr="\documentclass{article}&#10;\usepackage{amsmath}&#10;\usepackage{amsfonts}&#10;\usepackage{bm}&#10;\usepackage{mathtools}&#10;\pagestyle{empty}&#10;\usepackage{physics}&#10;&#10;&#10;\begin{document}&#10;&#10;&#10;&#10;\begin{equation*}&#10;I(t)&#10;\end{equation*}&#10;&#10;&#10;\end{document}" title="IguanaTex Bitmap Display">
              <a:extLst>
                <a:ext uri="{FF2B5EF4-FFF2-40B4-BE49-F238E27FC236}">
                  <a16:creationId xmlns:a16="http://schemas.microsoft.com/office/drawing/2014/main" id="{6EDDB657-1C72-E10D-9425-AC288BFED9B6}"/>
                </a:ext>
              </a:extLst>
            </p:cNvPr>
            <p:cNvPicPr>
              <a:picLocks noChangeAspect="1"/>
            </p:cNvPicPr>
            <p:nvPr>
              <p:custDataLst>
                <p:tags r:id="rId6"/>
              </p:custDataLst>
            </p:nvPr>
          </p:nvPicPr>
          <p:blipFill>
            <a:blip r:embed="rId14"/>
            <a:stretch>
              <a:fillRect/>
            </a:stretch>
          </p:blipFill>
          <p:spPr>
            <a:xfrm>
              <a:off x="3425862" y="1890675"/>
              <a:ext cx="412128" cy="270966"/>
            </a:xfrm>
            <a:prstGeom prst="rect">
              <a:avLst/>
            </a:prstGeom>
          </p:spPr>
        </p:pic>
        <p:pic>
          <p:nvPicPr>
            <p:cNvPr id="17" name="Picture 16" descr="\documentclass{article}&#10;\usepackage{amsmath}&#10;\usepackage{amsfonts}&#10;\usepackage{bm}&#10;\usepackage{mathtools}&#10;\pagestyle{empty}&#10;\usepackage{physics}&#10;&#10;&#10;\begin{document}&#10;&#10;&#10;&#10;\begin{equation*}&#10;\beta\vcentcolon=1-1/\tau&#10;\end{equation*}&#10;&#10;&#10;\end{document}" title="IguanaTex Bitmap Display">
              <a:extLst>
                <a:ext uri="{FF2B5EF4-FFF2-40B4-BE49-F238E27FC236}">
                  <a16:creationId xmlns:a16="http://schemas.microsoft.com/office/drawing/2014/main" id="{332DB75D-31E8-0BF1-5B9F-A93FD551D36D}"/>
                </a:ext>
              </a:extLst>
            </p:cNvPr>
            <p:cNvPicPr>
              <a:picLocks noChangeAspect="1"/>
            </p:cNvPicPr>
            <p:nvPr>
              <p:custDataLst>
                <p:tags r:id="rId7"/>
              </p:custDataLst>
            </p:nvPr>
          </p:nvPicPr>
          <p:blipFill>
            <a:blip r:embed="rId15"/>
            <a:stretch>
              <a:fillRect/>
            </a:stretch>
          </p:blipFill>
          <p:spPr>
            <a:xfrm>
              <a:off x="868580" y="2216303"/>
              <a:ext cx="1465165" cy="270966"/>
            </a:xfrm>
            <a:prstGeom prst="rect">
              <a:avLst/>
            </a:prstGeom>
          </p:spPr>
        </p:pic>
        <p:pic>
          <p:nvPicPr>
            <p:cNvPr id="19" name="Picture 18" descr="\documentclass{article}&#10;\usepackage{amsmath}&#10;\usepackage{amsfonts}&#10;\usepackage{bm}&#10;\usepackage{mathtools}&#10;\pagestyle{empty}&#10;\usepackage{physics}&#10;&#10;&#10;\begin{document}&#10;&#10;&#10;&#10;\begin{equation*}&#10;\Delta t = 1&#10;\end{equation*}&#10;&#10;&#10;\end{document}" title="IguanaTex Bitmap Display">
              <a:extLst>
                <a:ext uri="{FF2B5EF4-FFF2-40B4-BE49-F238E27FC236}">
                  <a16:creationId xmlns:a16="http://schemas.microsoft.com/office/drawing/2014/main" id="{36EF5712-F8DE-1A31-63C0-DADF6ED5EEE9}"/>
                </a:ext>
              </a:extLst>
            </p:cNvPr>
            <p:cNvPicPr>
              <a:picLocks noChangeAspect="1"/>
            </p:cNvPicPr>
            <p:nvPr>
              <p:custDataLst>
                <p:tags r:id="rId8"/>
              </p:custDataLst>
            </p:nvPr>
          </p:nvPicPr>
          <p:blipFill>
            <a:blip r:embed="rId16"/>
            <a:stretch>
              <a:fillRect/>
            </a:stretch>
          </p:blipFill>
          <p:spPr>
            <a:xfrm>
              <a:off x="3372194" y="2623647"/>
              <a:ext cx="783693" cy="196330"/>
            </a:xfrm>
            <a:prstGeom prst="rect">
              <a:avLst/>
            </a:prstGeom>
          </p:spPr>
        </p:pic>
      </p:grpSp>
      <p:sp>
        <p:nvSpPr>
          <p:cNvPr id="16" name="Arc 15">
            <a:extLst>
              <a:ext uri="{FF2B5EF4-FFF2-40B4-BE49-F238E27FC236}">
                <a16:creationId xmlns:a16="http://schemas.microsoft.com/office/drawing/2014/main" id="{C55B6C65-12D9-653C-008D-676C175EE732}"/>
              </a:ext>
            </a:extLst>
          </p:cNvPr>
          <p:cNvSpPr/>
          <p:nvPr/>
        </p:nvSpPr>
        <p:spPr>
          <a:xfrm>
            <a:off x="6022180" y="2623647"/>
            <a:ext cx="1721381" cy="1721381"/>
          </a:xfrm>
          <a:prstGeom prst="arc">
            <a:avLst>
              <a:gd name="adj1" fmla="val 10772058"/>
              <a:gd name="adj2" fmla="val 16223120"/>
            </a:avLst>
          </a:prstGeom>
          <a:ln w="25400">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37662937-5457-CD66-9891-50CCD2C70EA5}"/>
              </a:ext>
            </a:extLst>
          </p:cNvPr>
          <p:cNvSpPr txBox="1"/>
          <p:nvPr/>
        </p:nvSpPr>
        <p:spPr>
          <a:xfrm>
            <a:off x="6882870" y="2317025"/>
            <a:ext cx="1623060" cy="584775"/>
          </a:xfrm>
          <a:prstGeom prst="rect">
            <a:avLst/>
          </a:prstGeom>
          <a:noFill/>
          <a:ln w="25400">
            <a:solidFill>
              <a:schemeClr val="accent1">
                <a:shade val="95000"/>
                <a:satMod val="105000"/>
              </a:schemeClr>
            </a:solidFill>
          </a:ln>
        </p:spPr>
        <p:txBody>
          <a:bodyPr wrap="square" rtlCol="0">
            <a:spAutoFit/>
          </a:bodyPr>
          <a:lstStyle/>
          <a:p>
            <a:pPr algn="l"/>
            <a:r>
              <a:rPr lang="en-US" sz="1600" dirty="0">
                <a:latin typeface="Lexend Light" panose="020B0604020202020204" charset="0"/>
              </a:rPr>
              <a:t>Heaviside Step Function</a:t>
            </a:r>
          </a:p>
        </p:txBody>
      </p:sp>
      <p:pic>
        <p:nvPicPr>
          <p:cNvPr id="8" name="Picture 7" descr="\documentclass{article}&#10;\usepackage{amsmath}&#10;\usepackage{amsfonts}&#10;\usepackage{bm}&#10;\usepackage{mathtools}&#10;\pagestyle{empty}&#10;\usepackage{physics}&#10;&#10;&#10;\begin{document}&#10;&#10;&#10;&#10;\begin{equation*}&#10;\underbrace{\beta p(t)}_{\text{Leakage}}&#10;\end{equation*}&#10;&#10;&#10;\end{document}" hidden="1" title="IguanaTex Bitmap Display">
            <a:extLst>
              <a:ext uri="{FF2B5EF4-FFF2-40B4-BE49-F238E27FC236}">
                <a16:creationId xmlns:a16="http://schemas.microsoft.com/office/drawing/2014/main" id="{BDED7054-309B-E27B-BDCC-90FFDF985166}"/>
              </a:ext>
            </a:extLst>
          </p:cNvPr>
          <p:cNvPicPr>
            <a:picLocks noChangeAspect="1"/>
          </p:cNvPicPr>
          <p:nvPr>
            <p:custDataLst>
              <p:tags r:id="rId2"/>
            </p:custDataLst>
          </p:nvPr>
        </p:nvPicPr>
        <p:blipFill>
          <a:blip r:embed="rId17"/>
          <a:stretch>
            <a:fillRect/>
          </a:stretch>
        </p:blipFill>
        <p:spPr>
          <a:xfrm>
            <a:off x="2824536" y="3630125"/>
            <a:ext cx="831558" cy="746743"/>
          </a:xfrm>
          <a:prstGeom prst="rect">
            <a:avLst/>
          </a:prstGeom>
        </p:spPr>
      </p:pic>
    </p:spTree>
    <p:extLst>
      <p:ext uri="{BB962C8B-B14F-4D97-AF65-F5344CB8AC3E}">
        <p14:creationId xmlns:p14="http://schemas.microsoft.com/office/powerpoint/2010/main" val="3786407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ocumentclass{article}&#10;\usepackage{algorithm}&#10;\usepackage{algpseudocode}&#10;\usepackage{amsmath}&#10;\usepackage{amsfonts}&#10;\usepackage{bm}&#10;\usepackage{mathtools}&#10;\pagestyle{empty}&#10;\usepackage{physics}&#10;\newcommand{\myexp}[2]{\mathrm{e}^{-(t_{#1} -t_{#2})/\tau_+}}&#10;&#10;\begin{document}&#10;&#10;&#10;\begin{algorithm}[ht]&#10;    \begin{algorithmic}&#10;        \Require $ \{I(t)\}_{t=1,\dots,T};n_{ref}; \beta;\beta_\theta,\gamma$  &#10;        \Ensure $ n_{ref}\in\mathbb{N};\beta\leq1; \beta_\theta\leq1; \gamma \geq0$&#10;        \State $p(0) \gets 0$&#10;        \State $\theta(0)\gets1 $&#10;        \State $\Delta t_{ref} \gets 0 $&#10;        \For{$t=1,2,\dots,T$}&#10;            \If{$\Delta t_{ref} \geq 1 $ }\Comment{Check if we are in refractory period}&#10;                \State $p(t) \gets p(t-1)$&#10;                \State $\theta(t) \gets \beta_\theta ( \theta(t-1) -1) $&#10;                \State $ \Delta t_{ref} \gets \Delta t_{ref} -1$&#10;                \State $ S(t) \gets 0$&#10;            \ElsIf{$p(t-1) \geq\theta(t-1) $} \Comment{Check if we have exceeded the threshold}&#10;                \State $p(t) \gets p(t-1)-\theta(t-1)$&#10;                \State $ \theta(t) \gets \theta(t-1) + \gamma$&#10;                \State $ \Delta t_{ref} \gets n_{ref}$&#10;                \State $S(t) \gets 1$&#10;            \Else&#10;                \State $p(t) \gets \beta p(t-1) + I(t) $  \Comment{Membrane Leak and Integration}&#10;                \State $\theta(t) \gets \beta_\theta ( \theta(t-1) -1) $&#10;                \State $S(t) \gets 0$&#10;            \EndIf&#10;        \EndFor\\&#10;    \Return $ \{p(t)\}_{t=1,\dots,T};\{S(t)\}_{t=1,\dots,T}$&#10;    \end{algorithmic}&#10;\end{algorithm}&#10;&#10;\end{document}" title="IguanaTex Bitmap Display">
            <a:extLst>
              <a:ext uri="{FF2B5EF4-FFF2-40B4-BE49-F238E27FC236}">
                <a16:creationId xmlns:a16="http://schemas.microsoft.com/office/drawing/2014/main" id="{1FCBBC1B-1801-733C-EE0E-09448272887A}"/>
              </a:ext>
            </a:extLst>
          </p:cNvPr>
          <p:cNvPicPr>
            <a:picLocks noChangeAspect="1"/>
          </p:cNvPicPr>
          <p:nvPr>
            <p:custDataLst>
              <p:tags r:id="rId1"/>
            </p:custDataLst>
          </p:nvPr>
        </p:nvPicPr>
        <p:blipFill>
          <a:blip r:embed="rId4"/>
          <a:stretch>
            <a:fillRect/>
          </a:stretch>
        </p:blipFill>
        <p:spPr>
          <a:xfrm>
            <a:off x="1388985" y="54706"/>
            <a:ext cx="6366030" cy="5026960"/>
          </a:xfrm>
          <a:prstGeom prst="rect">
            <a:avLst/>
          </a:prstGeom>
        </p:spPr>
      </p:pic>
    </p:spTree>
    <p:extLst>
      <p:ext uri="{BB962C8B-B14F-4D97-AF65-F5344CB8AC3E}">
        <p14:creationId xmlns:p14="http://schemas.microsoft.com/office/powerpoint/2010/main" val="1627202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AD45-3982-D76E-092B-0F36E6B0E57C}"/>
              </a:ext>
            </a:extLst>
          </p:cNvPr>
          <p:cNvSpPr>
            <a:spLocks noGrp="1"/>
          </p:cNvSpPr>
          <p:nvPr>
            <p:ph type="title"/>
          </p:nvPr>
        </p:nvSpPr>
        <p:spPr/>
        <p:txBody>
          <a:bodyPr/>
          <a:lstStyle/>
          <a:p>
            <a:pPr algn="ctr"/>
            <a:r>
              <a:rPr lang="en-US" dirty="0"/>
              <a:t>Training SNNs</a:t>
            </a:r>
          </a:p>
        </p:txBody>
      </p:sp>
      <p:sp>
        <p:nvSpPr>
          <p:cNvPr id="3" name="TextBox 2">
            <a:extLst>
              <a:ext uri="{FF2B5EF4-FFF2-40B4-BE49-F238E27FC236}">
                <a16:creationId xmlns:a16="http://schemas.microsoft.com/office/drawing/2014/main" id="{1857AB1A-5F14-7D26-DBC9-502EB44E3798}"/>
              </a:ext>
            </a:extLst>
          </p:cNvPr>
          <p:cNvSpPr txBox="1"/>
          <p:nvPr/>
        </p:nvSpPr>
        <p:spPr>
          <a:xfrm>
            <a:off x="487180" y="1294478"/>
            <a:ext cx="8229600" cy="2554545"/>
          </a:xfrm>
          <a:prstGeom prst="rect">
            <a:avLst/>
          </a:prstGeom>
          <a:noFill/>
        </p:spPr>
        <p:txBody>
          <a:bodyPr wrap="square" rtlCol="0">
            <a:spAutoFit/>
          </a:bodyPr>
          <a:lstStyle/>
          <a:p>
            <a:pPr marL="285750" indent="-285750" algn="l">
              <a:lnSpc>
                <a:spcPct val="200000"/>
              </a:lnSpc>
              <a:buFont typeface="Arial" panose="020B0604020202020204" pitchFamily="34" charset="0"/>
              <a:buChar char="•"/>
            </a:pPr>
            <a:r>
              <a:rPr lang="en-US" sz="2400" dirty="0">
                <a:latin typeface="Lexend Light" panose="020B0604020202020204" charset="0"/>
              </a:rPr>
              <a:t>Shadow Training or ANN-SNN conversion</a:t>
            </a:r>
          </a:p>
          <a:p>
            <a:pPr marL="285750" indent="-285750" algn="l">
              <a:lnSpc>
                <a:spcPct val="200000"/>
              </a:lnSpc>
              <a:buFont typeface="Arial" panose="020B0604020202020204" pitchFamily="34" charset="0"/>
              <a:buChar char="•"/>
            </a:pPr>
            <a:r>
              <a:rPr lang="en-US" sz="2400" dirty="0">
                <a:latin typeface="Lexend Light" panose="020B0604020202020204" charset="0"/>
              </a:rPr>
              <a:t>Backpropagation-based Training</a:t>
            </a:r>
          </a:p>
          <a:p>
            <a:pPr marL="285750" indent="-285750" algn="l">
              <a:lnSpc>
                <a:spcPct val="200000"/>
              </a:lnSpc>
              <a:buFont typeface="Arial" panose="020B0604020202020204" pitchFamily="34" charset="0"/>
              <a:buChar char="•"/>
            </a:pPr>
            <a:r>
              <a:rPr lang="en-US" sz="2400" dirty="0">
                <a:latin typeface="Lexend Light" panose="020B0604020202020204" charset="0"/>
              </a:rPr>
              <a:t>Local Learning Rules</a:t>
            </a:r>
          </a:p>
          <a:p>
            <a:pPr marL="285750" indent="-285750" algn="l">
              <a:buFont typeface="Arial" panose="020B0604020202020204" pitchFamily="34" charset="0"/>
              <a:buChar char="•"/>
            </a:pPr>
            <a:endParaRPr lang="en-US" sz="1600" dirty="0">
              <a:latin typeface="Lexend Light" panose="020B0604020202020204" charset="0"/>
            </a:endParaRPr>
          </a:p>
        </p:txBody>
      </p:sp>
    </p:spTree>
    <p:extLst>
      <p:ext uri="{BB962C8B-B14F-4D97-AF65-F5344CB8AC3E}">
        <p14:creationId xmlns:p14="http://schemas.microsoft.com/office/powerpoint/2010/main" val="2781536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AD45-3982-D76E-092B-0F36E6B0E57C}"/>
              </a:ext>
            </a:extLst>
          </p:cNvPr>
          <p:cNvSpPr>
            <a:spLocks noGrp="1"/>
          </p:cNvSpPr>
          <p:nvPr>
            <p:ph type="title"/>
          </p:nvPr>
        </p:nvSpPr>
        <p:spPr/>
        <p:txBody>
          <a:bodyPr/>
          <a:lstStyle/>
          <a:p>
            <a:pPr algn="ctr"/>
            <a:r>
              <a:rPr lang="en-US" dirty="0"/>
              <a:t>Training SNNs</a:t>
            </a:r>
          </a:p>
        </p:txBody>
      </p:sp>
      <p:sp>
        <p:nvSpPr>
          <p:cNvPr id="3" name="TextBox 2">
            <a:extLst>
              <a:ext uri="{FF2B5EF4-FFF2-40B4-BE49-F238E27FC236}">
                <a16:creationId xmlns:a16="http://schemas.microsoft.com/office/drawing/2014/main" id="{1857AB1A-5F14-7D26-DBC9-502EB44E3798}"/>
              </a:ext>
            </a:extLst>
          </p:cNvPr>
          <p:cNvSpPr txBox="1"/>
          <p:nvPr/>
        </p:nvSpPr>
        <p:spPr>
          <a:xfrm>
            <a:off x="525280" y="868453"/>
            <a:ext cx="8229600" cy="2554545"/>
          </a:xfrm>
          <a:prstGeom prst="rect">
            <a:avLst/>
          </a:prstGeom>
          <a:noFill/>
        </p:spPr>
        <p:txBody>
          <a:bodyPr wrap="square" rtlCol="0">
            <a:spAutoFit/>
          </a:bodyPr>
          <a:lstStyle/>
          <a:p>
            <a:pPr marL="285750" indent="-285750" algn="l">
              <a:lnSpc>
                <a:spcPct val="200000"/>
              </a:lnSpc>
              <a:buFont typeface="Arial" panose="020B0604020202020204" pitchFamily="34" charset="0"/>
              <a:buChar char="•"/>
            </a:pPr>
            <a:r>
              <a:rPr lang="en-US" sz="2400" dirty="0">
                <a:latin typeface="Lexend Light" panose="020B0604020202020204" charset="0"/>
              </a:rPr>
              <a:t>Shadow Training or ANN-SNN conversion</a:t>
            </a:r>
          </a:p>
          <a:p>
            <a:pPr marL="285750" indent="-285750" algn="l">
              <a:lnSpc>
                <a:spcPct val="200000"/>
              </a:lnSpc>
              <a:buFont typeface="Arial" panose="020B0604020202020204" pitchFamily="34" charset="0"/>
              <a:buChar char="•"/>
            </a:pPr>
            <a:r>
              <a:rPr lang="en-US" sz="2400" dirty="0">
                <a:latin typeface="Lexend Light" panose="020B0604020202020204" charset="0"/>
              </a:rPr>
              <a:t>Backpropagation-based Training</a:t>
            </a:r>
          </a:p>
          <a:p>
            <a:pPr marL="285750" indent="-285750" algn="l">
              <a:lnSpc>
                <a:spcPct val="200000"/>
              </a:lnSpc>
              <a:buFont typeface="Arial" panose="020B0604020202020204" pitchFamily="34" charset="0"/>
              <a:buChar char="•"/>
            </a:pPr>
            <a:r>
              <a:rPr lang="en-US" sz="2400" dirty="0">
                <a:latin typeface="Lexend Light" panose="020B0604020202020204" charset="0"/>
              </a:rPr>
              <a:t>Local Update Schemes</a:t>
            </a:r>
          </a:p>
          <a:p>
            <a:pPr marL="285750" indent="-285750" algn="l">
              <a:buFont typeface="Arial" panose="020B0604020202020204" pitchFamily="34" charset="0"/>
              <a:buChar char="•"/>
            </a:pPr>
            <a:endParaRPr lang="en-US" sz="1600" dirty="0">
              <a:latin typeface="Lexend Light" panose="020B0604020202020204" charset="0"/>
            </a:endParaRPr>
          </a:p>
        </p:txBody>
      </p:sp>
      <p:sp>
        <p:nvSpPr>
          <p:cNvPr id="6" name="Rectangle 5">
            <a:extLst>
              <a:ext uri="{FF2B5EF4-FFF2-40B4-BE49-F238E27FC236}">
                <a16:creationId xmlns:a16="http://schemas.microsoft.com/office/drawing/2014/main" id="{39BCA23B-345D-5AFA-DFBC-10676AB3397C}"/>
              </a:ext>
            </a:extLst>
          </p:cNvPr>
          <p:cNvSpPr/>
          <p:nvPr/>
        </p:nvSpPr>
        <p:spPr>
          <a:xfrm>
            <a:off x="0" y="0"/>
            <a:ext cx="9144000" cy="5143500"/>
          </a:xfrm>
          <a:prstGeom prst="rect">
            <a:avLst/>
          </a:prstGeom>
          <a:solidFill>
            <a:schemeClr val="bg1">
              <a:lumMod val="65000"/>
              <a:alpha val="3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c 3">
            <a:extLst>
              <a:ext uri="{FF2B5EF4-FFF2-40B4-BE49-F238E27FC236}">
                <a16:creationId xmlns:a16="http://schemas.microsoft.com/office/drawing/2014/main" id="{D5336238-1F3A-6474-BBA0-7C902791B4BA}"/>
              </a:ext>
            </a:extLst>
          </p:cNvPr>
          <p:cNvSpPr/>
          <p:nvPr/>
        </p:nvSpPr>
        <p:spPr>
          <a:xfrm>
            <a:off x="3573670" y="2841716"/>
            <a:ext cx="1661160" cy="1661160"/>
          </a:xfrm>
          <a:prstGeom prst="arc">
            <a:avLst/>
          </a:prstGeom>
          <a:ln w="25400">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D84D7376-BFC7-3803-C25D-DFBDCBA1C13A}"/>
              </a:ext>
            </a:extLst>
          </p:cNvPr>
          <p:cNvSpPr txBox="1"/>
          <p:nvPr/>
        </p:nvSpPr>
        <p:spPr>
          <a:xfrm>
            <a:off x="3009900" y="3672296"/>
            <a:ext cx="4450080" cy="523220"/>
          </a:xfrm>
          <a:prstGeom prst="rect">
            <a:avLst/>
          </a:prstGeom>
          <a:solidFill>
            <a:schemeClr val="bg1"/>
          </a:solidFill>
          <a:ln w="25400">
            <a:solidFill>
              <a:srgbClr val="9B0014"/>
            </a:solidFill>
          </a:ln>
          <a:effectLst>
            <a:outerShdw blurRad="50800" dist="38100" dir="5400000" algn="t" rotWithShape="0">
              <a:prstClr val="black">
                <a:alpha val="40000"/>
              </a:prstClr>
            </a:outerShdw>
          </a:effectLst>
        </p:spPr>
        <p:txBody>
          <a:bodyPr wrap="square" rtlCol="0">
            <a:spAutoFit/>
          </a:bodyPr>
          <a:lstStyle/>
          <a:p>
            <a:pPr algn="l"/>
            <a:r>
              <a:rPr lang="en-US" sz="2800" dirty="0">
                <a:latin typeface="Lexend Light" panose="020B0604020202020204" charset="0"/>
              </a:rPr>
              <a:t>Hebbian Learning Rules</a:t>
            </a:r>
          </a:p>
        </p:txBody>
      </p:sp>
    </p:spTree>
    <p:extLst>
      <p:ext uri="{BB962C8B-B14F-4D97-AF65-F5344CB8AC3E}">
        <p14:creationId xmlns:p14="http://schemas.microsoft.com/office/powerpoint/2010/main" val="223183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63ECDB-9909-989D-7D83-836883DED634}"/>
              </a:ext>
            </a:extLst>
          </p:cNvPr>
          <p:cNvSpPr>
            <a:spLocks noGrp="1"/>
          </p:cNvSpPr>
          <p:nvPr>
            <p:ph type="title"/>
          </p:nvPr>
        </p:nvSpPr>
        <p:spPr>
          <a:xfrm>
            <a:off x="0" y="221525"/>
            <a:ext cx="9144000" cy="796200"/>
          </a:xfrm>
        </p:spPr>
        <p:txBody>
          <a:bodyPr/>
          <a:lstStyle/>
          <a:p>
            <a:r>
              <a:rPr lang="it-IT" sz="3200" dirty="0"/>
              <a:t>Spike-time </a:t>
            </a:r>
            <a:r>
              <a:rPr lang="en-US" sz="3200" dirty="0"/>
              <a:t>Dependent</a:t>
            </a:r>
            <a:r>
              <a:rPr lang="it-IT" sz="3200" dirty="0"/>
              <a:t> Synaptic Plasticity </a:t>
            </a:r>
            <a:endParaRPr lang="en-GB" sz="3200" dirty="0"/>
          </a:p>
        </p:txBody>
      </p:sp>
      <p:pic>
        <p:nvPicPr>
          <p:cNvPr id="4" name="Picture 3" descr="A diagram of a diagram of a physics experiment&#10;&#10;Description automatically generated with medium confidence">
            <a:extLst>
              <a:ext uri="{FF2B5EF4-FFF2-40B4-BE49-F238E27FC236}">
                <a16:creationId xmlns:a16="http://schemas.microsoft.com/office/drawing/2014/main" id="{CDE07F9E-0D1C-58D8-E260-5BDC7B04A26D}"/>
              </a:ext>
            </a:extLst>
          </p:cNvPr>
          <p:cNvPicPr>
            <a:picLocks noChangeAspect="1"/>
          </p:cNvPicPr>
          <p:nvPr/>
        </p:nvPicPr>
        <p:blipFill>
          <a:blip r:embed="rId4"/>
          <a:stretch>
            <a:fillRect/>
          </a:stretch>
        </p:blipFill>
        <p:spPr>
          <a:xfrm>
            <a:off x="586810" y="2640330"/>
            <a:ext cx="2719381" cy="1979148"/>
          </a:xfrm>
          <a:prstGeom prst="rect">
            <a:avLst/>
          </a:prstGeom>
        </p:spPr>
      </p:pic>
      <p:sp>
        <p:nvSpPr>
          <p:cNvPr id="8" name="Arrow: Right 7">
            <a:extLst>
              <a:ext uri="{FF2B5EF4-FFF2-40B4-BE49-F238E27FC236}">
                <a16:creationId xmlns:a16="http://schemas.microsoft.com/office/drawing/2014/main" id="{90A659B1-1950-5417-D6C7-E571753BD635}"/>
              </a:ext>
            </a:extLst>
          </p:cNvPr>
          <p:cNvSpPr/>
          <p:nvPr/>
        </p:nvSpPr>
        <p:spPr>
          <a:xfrm>
            <a:off x="3788646" y="3680025"/>
            <a:ext cx="813834" cy="140677"/>
          </a:xfrm>
          <a:prstGeom prst="rightArrow">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Lexend Light" pitchFamily="2" charset="0"/>
            </a:endParaRPr>
          </a:p>
        </p:txBody>
      </p:sp>
      <p:grpSp>
        <p:nvGrpSpPr>
          <p:cNvPr id="13" name="Group 12">
            <a:extLst>
              <a:ext uri="{FF2B5EF4-FFF2-40B4-BE49-F238E27FC236}">
                <a16:creationId xmlns:a16="http://schemas.microsoft.com/office/drawing/2014/main" id="{F7F8ACBF-1114-96F0-A09E-80CA7A899D07}"/>
              </a:ext>
            </a:extLst>
          </p:cNvPr>
          <p:cNvGrpSpPr/>
          <p:nvPr/>
        </p:nvGrpSpPr>
        <p:grpSpPr>
          <a:xfrm>
            <a:off x="4602480" y="1104161"/>
            <a:ext cx="4422807" cy="3770565"/>
            <a:chOff x="4602480" y="1104161"/>
            <a:chExt cx="4422807" cy="3770565"/>
          </a:xfrm>
        </p:grpSpPr>
        <p:grpSp>
          <p:nvGrpSpPr>
            <p:cNvPr id="9" name="Group 8">
              <a:extLst>
                <a:ext uri="{FF2B5EF4-FFF2-40B4-BE49-F238E27FC236}">
                  <a16:creationId xmlns:a16="http://schemas.microsoft.com/office/drawing/2014/main" id="{2703E0C0-8EED-1175-B5B6-39ADD4C276AB}"/>
                </a:ext>
              </a:extLst>
            </p:cNvPr>
            <p:cNvGrpSpPr/>
            <p:nvPr/>
          </p:nvGrpSpPr>
          <p:grpSpPr>
            <a:xfrm>
              <a:off x="4632960" y="1104161"/>
              <a:ext cx="4392327" cy="3770565"/>
              <a:chOff x="4632960" y="1104161"/>
              <a:chExt cx="4392327" cy="3770565"/>
            </a:xfrm>
          </p:grpSpPr>
          <p:grpSp>
            <p:nvGrpSpPr>
              <p:cNvPr id="11" name="Group 10">
                <a:extLst>
                  <a:ext uri="{FF2B5EF4-FFF2-40B4-BE49-F238E27FC236}">
                    <a16:creationId xmlns:a16="http://schemas.microsoft.com/office/drawing/2014/main" id="{F7B59E15-6819-507E-60C8-F189A27062A1}"/>
                  </a:ext>
                </a:extLst>
              </p:cNvPr>
              <p:cNvGrpSpPr/>
              <p:nvPr/>
            </p:nvGrpSpPr>
            <p:grpSpPr>
              <a:xfrm>
                <a:off x="4662973" y="1104161"/>
                <a:ext cx="4362314" cy="3770565"/>
                <a:chOff x="5013659" y="1585629"/>
                <a:chExt cx="3965740" cy="3427786"/>
              </a:xfrm>
            </p:grpSpPr>
            <p:pic>
              <p:nvPicPr>
                <p:cNvPr id="6" name="Picture 5" descr="A diagram of a graph&#10;&#10;Description automatically generated">
                  <a:extLst>
                    <a:ext uri="{FF2B5EF4-FFF2-40B4-BE49-F238E27FC236}">
                      <a16:creationId xmlns:a16="http://schemas.microsoft.com/office/drawing/2014/main" id="{10C4C4D2-D6B8-6F0A-12B3-5F074D603870}"/>
                    </a:ext>
                  </a:extLst>
                </p:cNvPr>
                <p:cNvPicPr>
                  <a:picLocks noChangeAspect="1"/>
                </p:cNvPicPr>
                <p:nvPr/>
              </p:nvPicPr>
              <p:blipFill>
                <a:blip r:embed="rId5"/>
                <a:stretch>
                  <a:fillRect/>
                </a:stretch>
              </p:blipFill>
              <p:spPr>
                <a:xfrm>
                  <a:off x="5245824" y="1585629"/>
                  <a:ext cx="3328434" cy="3273690"/>
                </a:xfrm>
                <a:prstGeom prst="rect">
                  <a:avLst/>
                </a:prstGeom>
              </p:spPr>
            </p:pic>
            <p:pic>
              <p:nvPicPr>
                <p:cNvPr id="7" name="Picture 6" descr="A graph of a function&#10;&#10;Description automatically generated">
                  <a:extLst>
                    <a:ext uri="{FF2B5EF4-FFF2-40B4-BE49-F238E27FC236}">
                      <a16:creationId xmlns:a16="http://schemas.microsoft.com/office/drawing/2014/main" id="{682616FB-B204-0901-48D3-B643B57D6189}"/>
                    </a:ext>
                  </a:extLst>
                </p:cNvPr>
                <p:cNvPicPr>
                  <a:picLocks noChangeAspect="1"/>
                </p:cNvPicPr>
                <p:nvPr/>
              </p:nvPicPr>
              <p:blipFill rotWithShape="1">
                <a:blip r:embed="rId6"/>
                <a:srcRect b="19052"/>
                <a:stretch/>
              </p:blipFill>
              <p:spPr>
                <a:xfrm>
                  <a:off x="5013659" y="2407178"/>
                  <a:ext cx="3663086" cy="2585248"/>
                </a:xfrm>
                <a:prstGeom prst="rect">
                  <a:avLst/>
                </a:prstGeom>
              </p:spPr>
            </p:pic>
            <p:pic>
              <p:nvPicPr>
                <p:cNvPr id="10" name="Picture 9" descr="\documentclass{article}&#10;\usepackage{amsmath}&#10;\usepackage{amsfonts}&#10;\usepackage{bm}&#10;\usepackage{mathtools}&#10;\pagestyle{empty}&#10;\usepackage{physics}&#10;&#10;\begin{document}&#10;&#10;\begin{align*}&#10;t_{\text{pre}}-t_{\text{post}}&#10;\end{align*}&#10;&#10;&#10;&#10;&#10;\end{document}" title="IguanaTex Bitmap Display">
                  <a:extLst>
                    <a:ext uri="{FF2B5EF4-FFF2-40B4-BE49-F238E27FC236}">
                      <a16:creationId xmlns:a16="http://schemas.microsoft.com/office/drawing/2014/main" id="{A3352E76-632E-07C5-92E6-DADFB508091B}"/>
                    </a:ext>
                  </a:extLst>
                </p:cNvPr>
                <p:cNvPicPr>
                  <a:picLocks noChangeAspect="1"/>
                </p:cNvPicPr>
                <p:nvPr>
                  <p:custDataLst>
                    <p:tags r:id="rId1"/>
                  </p:custDataLst>
                </p:nvPr>
              </p:nvPicPr>
              <p:blipFill>
                <a:blip r:embed="rId7"/>
                <a:stretch>
                  <a:fillRect/>
                </a:stretch>
              </p:blipFill>
              <p:spPr>
                <a:xfrm>
                  <a:off x="7842964" y="4782200"/>
                  <a:ext cx="1136435" cy="231215"/>
                </a:xfrm>
                <a:prstGeom prst="rect">
                  <a:avLst/>
                </a:prstGeom>
              </p:spPr>
            </p:pic>
          </p:grpSp>
          <p:sp>
            <p:nvSpPr>
              <p:cNvPr id="2" name="Oval 1">
                <a:extLst>
                  <a:ext uri="{FF2B5EF4-FFF2-40B4-BE49-F238E27FC236}">
                    <a16:creationId xmlns:a16="http://schemas.microsoft.com/office/drawing/2014/main" id="{C14DDB5F-A9BE-7535-CCF8-F09556BE4BC0}"/>
                  </a:ext>
                </a:extLst>
              </p:cNvPr>
              <p:cNvSpPr/>
              <p:nvPr/>
            </p:nvSpPr>
            <p:spPr>
              <a:xfrm>
                <a:off x="4632960" y="4478801"/>
                <a:ext cx="114300" cy="14067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Oval 11">
              <a:extLst>
                <a:ext uri="{FF2B5EF4-FFF2-40B4-BE49-F238E27FC236}">
                  <a16:creationId xmlns:a16="http://schemas.microsoft.com/office/drawing/2014/main" id="{7F756002-2BB8-340C-ADFE-4AF9ABEC2DED}"/>
                </a:ext>
              </a:extLst>
            </p:cNvPr>
            <p:cNvSpPr/>
            <p:nvPr/>
          </p:nvSpPr>
          <p:spPr>
            <a:xfrm>
              <a:off x="4602480" y="2758346"/>
              <a:ext cx="144780" cy="4571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D7E68289-CA21-4D02-7A95-7316727F66DA}"/>
              </a:ext>
            </a:extLst>
          </p:cNvPr>
          <p:cNvSpPr/>
          <p:nvPr/>
        </p:nvSpPr>
        <p:spPr>
          <a:xfrm>
            <a:off x="4747260" y="1104161"/>
            <a:ext cx="3945108" cy="90370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7BFD070-8907-BFD7-DCA4-7DB07CCD18E6}"/>
              </a:ext>
            </a:extLst>
          </p:cNvPr>
          <p:cNvSpPr txBox="1"/>
          <p:nvPr/>
        </p:nvSpPr>
        <p:spPr>
          <a:xfrm>
            <a:off x="362014" y="1104161"/>
            <a:ext cx="8330353" cy="707886"/>
          </a:xfrm>
          <a:prstGeom prst="rect">
            <a:avLst/>
          </a:prstGeom>
          <a:noFill/>
        </p:spPr>
        <p:txBody>
          <a:bodyPr wrap="square" rtlCol="0">
            <a:spAutoFit/>
          </a:bodyPr>
          <a:lstStyle/>
          <a:p>
            <a:r>
              <a:rPr lang="en-US" sz="2000" dirty="0">
                <a:latin typeface="Lexend Light" pitchFamily="2" charset="0"/>
                <a:ea typeface="CMU Serif" panose="02000603000000000000" pitchFamily="2" charset="0"/>
                <a:cs typeface="CMU Serif" panose="02000603000000000000" pitchFamily="2" charset="0"/>
              </a:rPr>
              <a:t>In vivo experiments to show the change in Excitatory Post-Synaptic Efficacy (EPSE)</a:t>
            </a:r>
          </a:p>
        </p:txBody>
      </p:sp>
    </p:spTree>
    <p:extLst>
      <p:ext uri="{BB962C8B-B14F-4D97-AF65-F5344CB8AC3E}">
        <p14:creationId xmlns:p14="http://schemas.microsoft.com/office/powerpoint/2010/main" val="13630731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C10A-B72B-31E9-F947-563203362CDC}"/>
              </a:ext>
            </a:extLst>
          </p:cNvPr>
          <p:cNvSpPr>
            <a:spLocks noGrp="1"/>
          </p:cNvSpPr>
          <p:nvPr>
            <p:ph type="title"/>
          </p:nvPr>
        </p:nvSpPr>
        <p:spPr>
          <a:xfrm>
            <a:off x="311700" y="46265"/>
            <a:ext cx="8520600" cy="796200"/>
          </a:xfrm>
        </p:spPr>
        <p:txBody>
          <a:bodyPr/>
          <a:lstStyle/>
          <a:p>
            <a:pPr algn="ctr"/>
            <a:r>
              <a:rPr lang="en-US" dirty="0"/>
              <a:t>STDP learning window</a:t>
            </a:r>
          </a:p>
        </p:txBody>
      </p:sp>
      <p:grpSp>
        <p:nvGrpSpPr>
          <p:cNvPr id="52" name="Group 51">
            <a:extLst>
              <a:ext uri="{FF2B5EF4-FFF2-40B4-BE49-F238E27FC236}">
                <a16:creationId xmlns:a16="http://schemas.microsoft.com/office/drawing/2014/main" id="{9DFDDDB4-529F-328B-51ED-91891A242056}"/>
              </a:ext>
            </a:extLst>
          </p:cNvPr>
          <p:cNvGrpSpPr/>
          <p:nvPr/>
        </p:nvGrpSpPr>
        <p:grpSpPr>
          <a:xfrm>
            <a:off x="367259" y="607102"/>
            <a:ext cx="8520600" cy="4521402"/>
            <a:chOff x="367259" y="607102"/>
            <a:chExt cx="8520600" cy="4521402"/>
          </a:xfrm>
        </p:grpSpPr>
        <p:sp>
          <p:nvSpPr>
            <p:cNvPr id="51" name="Rectangle 50">
              <a:extLst>
                <a:ext uri="{FF2B5EF4-FFF2-40B4-BE49-F238E27FC236}">
                  <a16:creationId xmlns:a16="http://schemas.microsoft.com/office/drawing/2014/main" id="{EA0ACD43-E6D5-EF9D-CA7C-76A2C1C2C1EE}"/>
                </a:ext>
              </a:extLst>
            </p:cNvPr>
            <p:cNvSpPr/>
            <p:nvPr/>
          </p:nvSpPr>
          <p:spPr>
            <a:xfrm>
              <a:off x="367259" y="607102"/>
              <a:ext cx="8520600" cy="44901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930422EB-658E-1F4C-172E-B38D761649C6}"/>
                </a:ext>
              </a:extLst>
            </p:cNvPr>
            <p:cNvGrpSpPr/>
            <p:nvPr/>
          </p:nvGrpSpPr>
          <p:grpSpPr>
            <a:xfrm>
              <a:off x="783237" y="792237"/>
              <a:ext cx="7302853" cy="4336267"/>
              <a:chOff x="783237" y="792237"/>
              <a:chExt cx="7302853" cy="4336267"/>
            </a:xfrm>
          </p:grpSpPr>
          <p:grpSp>
            <p:nvGrpSpPr>
              <p:cNvPr id="39" name="Group 38">
                <a:extLst>
                  <a:ext uri="{FF2B5EF4-FFF2-40B4-BE49-F238E27FC236}">
                    <a16:creationId xmlns:a16="http://schemas.microsoft.com/office/drawing/2014/main" id="{AC0FCC73-52F8-2AC4-6469-52DA5B990C75}"/>
                  </a:ext>
                </a:extLst>
              </p:cNvPr>
              <p:cNvGrpSpPr/>
              <p:nvPr/>
            </p:nvGrpSpPr>
            <p:grpSpPr>
              <a:xfrm>
                <a:off x="2337194" y="792237"/>
                <a:ext cx="4573960" cy="4336267"/>
                <a:chOff x="2337194" y="792237"/>
                <a:chExt cx="4573960" cy="4336267"/>
              </a:xfrm>
            </p:grpSpPr>
            <p:grpSp>
              <p:nvGrpSpPr>
                <p:cNvPr id="35" name="Group 34">
                  <a:extLst>
                    <a:ext uri="{FF2B5EF4-FFF2-40B4-BE49-F238E27FC236}">
                      <a16:creationId xmlns:a16="http://schemas.microsoft.com/office/drawing/2014/main" id="{C3F86075-F980-B215-5120-C45ABBB3534C}"/>
                    </a:ext>
                  </a:extLst>
                </p:cNvPr>
                <p:cNvGrpSpPr/>
                <p:nvPr/>
              </p:nvGrpSpPr>
              <p:grpSpPr>
                <a:xfrm>
                  <a:off x="2337194" y="792237"/>
                  <a:ext cx="4573960" cy="4336267"/>
                  <a:chOff x="2337194" y="792237"/>
                  <a:chExt cx="4573960" cy="4336267"/>
                </a:xfrm>
              </p:grpSpPr>
              <p:pic>
                <p:nvPicPr>
                  <p:cNvPr id="4" name="Picture 3" descr="A diagram of a graph&#10;&#10;Description automatically generated">
                    <a:extLst>
                      <a:ext uri="{FF2B5EF4-FFF2-40B4-BE49-F238E27FC236}">
                        <a16:creationId xmlns:a16="http://schemas.microsoft.com/office/drawing/2014/main" id="{F29C05F9-8204-9A3E-093B-8DB90927EE15}"/>
                      </a:ext>
                    </a:extLst>
                  </p:cNvPr>
                  <p:cNvPicPr>
                    <a:picLocks noChangeAspect="1"/>
                  </p:cNvPicPr>
                  <p:nvPr/>
                </p:nvPicPr>
                <p:blipFill>
                  <a:blip r:embed="rId15"/>
                  <a:stretch>
                    <a:fillRect/>
                  </a:stretch>
                </p:blipFill>
                <p:spPr>
                  <a:xfrm>
                    <a:off x="2337194" y="792237"/>
                    <a:ext cx="4573960" cy="4336267"/>
                  </a:xfrm>
                  <a:prstGeom prst="rect">
                    <a:avLst/>
                  </a:prstGeom>
                </p:spPr>
              </p:pic>
              <p:sp>
                <p:nvSpPr>
                  <p:cNvPr id="3" name="Rectangle 2">
                    <a:extLst>
                      <a:ext uri="{FF2B5EF4-FFF2-40B4-BE49-F238E27FC236}">
                        <a16:creationId xmlns:a16="http://schemas.microsoft.com/office/drawing/2014/main" id="{A6123340-4A06-BCEB-689F-525DD51CE13C}"/>
                      </a:ext>
                    </a:extLst>
                  </p:cNvPr>
                  <p:cNvSpPr/>
                  <p:nvPr/>
                </p:nvSpPr>
                <p:spPr>
                  <a:xfrm>
                    <a:off x="3327816" y="948127"/>
                    <a:ext cx="1401581"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F5E5CD3-B8DC-FAD8-D469-08E6EA1B5073}"/>
                      </a:ext>
                    </a:extLst>
                  </p:cNvPr>
                  <p:cNvSpPr/>
                  <p:nvPr/>
                </p:nvSpPr>
                <p:spPr>
                  <a:xfrm>
                    <a:off x="3297836" y="1588437"/>
                    <a:ext cx="1431561" cy="2028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D96494-96CA-4FB0-F1C8-7AB4892AC1E9}"/>
                      </a:ext>
                    </a:extLst>
                  </p:cNvPr>
                  <p:cNvSpPr/>
                  <p:nvPr/>
                </p:nvSpPr>
                <p:spPr>
                  <a:xfrm>
                    <a:off x="5126636" y="948127"/>
                    <a:ext cx="1401581"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450AECF-3F60-C7ED-A591-B0F3997EA01E}"/>
                      </a:ext>
                    </a:extLst>
                  </p:cNvPr>
                  <p:cNvSpPr/>
                  <p:nvPr/>
                </p:nvSpPr>
                <p:spPr>
                  <a:xfrm>
                    <a:off x="5074170" y="1588437"/>
                    <a:ext cx="1431561"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930C529-EED0-179B-5112-DCE2C3A5BB64}"/>
                      </a:ext>
                    </a:extLst>
                  </p:cNvPr>
                  <p:cNvSpPr/>
                  <p:nvPr/>
                </p:nvSpPr>
                <p:spPr>
                  <a:xfrm>
                    <a:off x="2510852" y="888945"/>
                    <a:ext cx="277318"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284F764-29EA-30A0-5C30-D869AC0309D6}"/>
                      </a:ext>
                    </a:extLst>
                  </p:cNvPr>
                  <p:cNvSpPr/>
                  <p:nvPr/>
                </p:nvSpPr>
                <p:spPr>
                  <a:xfrm>
                    <a:off x="2510852" y="2278505"/>
                    <a:ext cx="329784"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6F417B2-03FB-E2A7-BA34-4FC705858A62}"/>
                      </a:ext>
                    </a:extLst>
                  </p:cNvPr>
                  <p:cNvSpPr/>
                  <p:nvPr/>
                </p:nvSpPr>
                <p:spPr>
                  <a:xfrm>
                    <a:off x="4796852" y="2537297"/>
                    <a:ext cx="329784"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31CF70F-C326-ABCC-2F25-285DFA2135AB}"/>
                      </a:ext>
                    </a:extLst>
                  </p:cNvPr>
                  <p:cNvSpPr/>
                  <p:nvPr/>
                </p:nvSpPr>
                <p:spPr>
                  <a:xfrm>
                    <a:off x="4676931" y="4789357"/>
                    <a:ext cx="262328"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3D646DD-86B7-E7B2-4E71-3EEB443B67C0}"/>
                      </a:ext>
                    </a:extLst>
                  </p:cNvPr>
                  <p:cNvSpPr/>
                  <p:nvPr/>
                </p:nvSpPr>
                <p:spPr>
                  <a:xfrm>
                    <a:off x="6385810" y="3859756"/>
                    <a:ext cx="232347" cy="1201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3F196AA-F29B-D186-40E2-49A28DDE6D02}"/>
                      </a:ext>
                    </a:extLst>
                  </p:cNvPr>
                  <p:cNvSpPr/>
                  <p:nvPr/>
                </p:nvSpPr>
                <p:spPr>
                  <a:xfrm>
                    <a:off x="4999220" y="2848131"/>
                    <a:ext cx="329784"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BEB45A37-85B3-ABC1-DAD5-81F017A02F25}"/>
                    </a:ext>
                  </a:extLst>
                </p:cNvPr>
                <p:cNvSpPr/>
                <p:nvPr/>
              </p:nvSpPr>
              <p:spPr>
                <a:xfrm>
                  <a:off x="5771213" y="2462134"/>
                  <a:ext cx="406556"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A836B28-D3B9-5B4D-C4C1-035AF0C20FFE}"/>
                    </a:ext>
                  </a:extLst>
                </p:cNvPr>
                <p:cNvSpPr/>
                <p:nvPr/>
              </p:nvSpPr>
              <p:spPr>
                <a:xfrm>
                  <a:off x="3710066" y="2462134"/>
                  <a:ext cx="442209" cy="183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descr="\documentclass{article}&#10;\usepackage{amsmath}&#10;\usepackage{amsfonts}&#10;\usepackage{bm}&#10;\usepackage{mathtools}&#10;\pagestyle{empty}&#10;\usepackage{physics}&#10;&#10;&#10;\begin{document}&#10;&#10;&#10;&#10;\begin{equation*}&#10;S_{pre}(t)&#10;\end{equation*}&#10;&#10;&#10;\end{document}" title="IguanaTex Bitmap Display">
                <a:extLst>
                  <a:ext uri="{FF2B5EF4-FFF2-40B4-BE49-F238E27FC236}">
                    <a16:creationId xmlns:a16="http://schemas.microsoft.com/office/drawing/2014/main" id="{59F86344-9A75-E79C-D1A0-60991A90A447}"/>
                  </a:ext>
                </a:extLst>
              </p:cNvPr>
              <p:cNvPicPr>
                <a:picLocks noChangeAspect="1"/>
              </p:cNvPicPr>
              <p:nvPr>
                <p:custDataLst>
                  <p:tags r:id="rId7"/>
                </p:custDataLst>
              </p:nvPr>
            </p:nvPicPr>
            <p:blipFill>
              <a:blip r:embed="rId16"/>
              <a:stretch>
                <a:fillRect/>
              </a:stretch>
            </p:blipFill>
            <p:spPr>
              <a:xfrm>
                <a:off x="3598546" y="937662"/>
                <a:ext cx="717714" cy="263619"/>
              </a:xfrm>
              <a:prstGeom prst="rect">
                <a:avLst/>
              </a:prstGeom>
            </p:spPr>
          </p:pic>
          <p:pic>
            <p:nvPicPr>
              <p:cNvPr id="12" name="Picture 11" descr="\documentclass{article}&#10;\usepackage{amsmath}&#10;\usepackage{amsfonts}&#10;\usepackage{bm}&#10;\usepackage{mathtools}&#10;\pagestyle{empty}&#10;\usepackage{physics}&#10;&#10;&#10;\begin{document}&#10;&#10;&#10;&#10;\begin{equation*}&#10;S_{pre}(t)&#10;\end{equation*}&#10;&#10;&#10;\end{document}" title="IguanaTex Bitmap Display">
                <a:extLst>
                  <a:ext uri="{FF2B5EF4-FFF2-40B4-BE49-F238E27FC236}">
                    <a16:creationId xmlns:a16="http://schemas.microsoft.com/office/drawing/2014/main" id="{2779712C-ABFF-C6D3-2BD8-3CED34111615}"/>
                  </a:ext>
                </a:extLst>
              </p:cNvPr>
              <p:cNvPicPr>
                <a:picLocks noChangeAspect="1"/>
              </p:cNvPicPr>
              <p:nvPr>
                <p:custDataLst>
                  <p:tags r:id="rId8"/>
                </p:custDataLst>
              </p:nvPr>
            </p:nvPicPr>
            <p:blipFill>
              <a:blip r:embed="rId16"/>
              <a:stretch>
                <a:fillRect/>
              </a:stretch>
            </p:blipFill>
            <p:spPr>
              <a:xfrm>
                <a:off x="5468569" y="940631"/>
                <a:ext cx="717714" cy="263619"/>
              </a:xfrm>
              <a:prstGeom prst="rect">
                <a:avLst/>
              </a:prstGeom>
            </p:spPr>
          </p:pic>
          <p:pic>
            <p:nvPicPr>
              <p:cNvPr id="14" name="Picture 13" descr="\documentclass{article}&#10;\usepackage{amsmath}&#10;\usepackage{amsfonts}&#10;\usepackage{bm}&#10;\usepackage{mathtools}&#10;\pagestyle{empty}&#10;\usepackage{physics}&#10;&#10;&#10;\begin{document}&#10;&#10;&#10;&#10;\begin{equation*}&#10;S_{post}(t)&#10;\end{equation*}&#10;&#10;&#10;\end{document}" title="IguanaTex Bitmap Display">
                <a:extLst>
                  <a:ext uri="{FF2B5EF4-FFF2-40B4-BE49-F238E27FC236}">
                    <a16:creationId xmlns:a16="http://schemas.microsoft.com/office/drawing/2014/main" id="{01583DD3-683B-68CE-4832-AFEC2007F308}"/>
                  </a:ext>
                </a:extLst>
              </p:cNvPr>
              <p:cNvPicPr>
                <a:picLocks noChangeAspect="1"/>
              </p:cNvPicPr>
              <p:nvPr>
                <p:custDataLst>
                  <p:tags r:id="rId9"/>
                </p:custDataLst>
              </p:nvPr>
            </p:nvPicPr>
            <p:blipFill>
              <a:blip r:embed="rId17"/>
              <a:stretch>
                <a:fillRect/>
              </a:stretch>
            </p:blipFill>
            <p:spPr>
              <a:xfrm>
                <a:off x="3598546" y="1548441"/>
                <a:ext cx="795429" cy="263619"/>
              </a:xfrm>
              <a:prstGeom prst="rect">
                <a:avLst/>
              </a:prstGeom>
            </p:spPr>
          </p:pic>
          <p:pic>
            <p:nvPicPr>
              <p:cNvPr id="15" name="Picture 14" descr="\documentclass{article}&#10;\usepackage{amsmath}&#10;\usepackage{amsfonts}&#10;\usepackage{bm}&#10;\usepackage{mathtools}&#10;\pagestyle{empty}&#10;\usepackage{physics}&#10;&#10;&#10;\begin{document}&#10;&#10;&#10;&#10;\begin{equation*}&#10;S_{post}(t)&#10;\end{equation*}&#10;&#10;&#10;\end{document}" title="IguanaTex Bitmap Display">
                <a:extLst>
                  <a:ext uri="{FF2B5EF4-FFF2-40B4-BE49-F238E27FC236}">
                    <a16:creationId xmlns:a16="http://schemas.microsoft.com/office/drawing/2014/main" id="{24EF8811-6D46-BB21-A94B-296C622B8258}"/>
                  </a:ext>
                </a:extLst>
              </p:cNvPr>
              <p:cNvPicPr>
                <a:picLocks noChangeAspect="1"/>
              </p:cNvPicPr>
              <p:nvPr>
                <p:custDataLst>
                  <p:tags r:id="rId10"/>
                </p:custDataLst>
              </p:nvPr>
            </p:nvPicPr>
            <p:blipFill>
              <a:blip r:embed="rId17"/>
              <a:stretch>
                <a:fillRect/>
              </a:stretch>
            </p:blipFill>
            <p:spPr>
              <a:xfrm>
                <a:off x="5471733" y="1544173"/>
                <a:ext cx="795429" cy="263619"/>
              </a:xfrm>
              <a:prstGeom prst="rect">
                <a:avLst/>
              </a:prstGeom>
            </p:spPr>
          </p:pic>
          <p:sp>
            <p:nvSpPr>
              <p:cNvPr id="16" name="TextBox 15">
                <a:extLst>
                  <a:ext uri="{FF2B5EF4-FFF2-40B4-BE49-F238E27FC236}">
                    <a16:creationId xmlns:a16="http://schemas.microsoft.com/office/drawing/2014/main" id="{C63EF6B1-3F03-DD23-F07C-69E09D682AD3}"/>
                  </a:ext>
                </a:extLst>
              </p:cNvPr>
              <p:cNvSpPr txBox="1"/>
              <p:nvPr/>
            </p:nvSpPr>
            <p:spPr>
              <a:xfrm>
                <a:off x="783237" y="1121936"/>
                <a:ext cx="1635384" cy="276999"/>
              </a:xfrm>
              <a:prstGeom prst="rect">
                <a:avLst/>
              </a:prstGeom>
              <a:noFill/>
            </p:spPr>
            <p:txBody>
              <a:bodyPr wrap="none" rtlCol="0">
                <a:spAutoFit/>
              </a:bodyPr>
              <a:lstStyle/>
              <a:p>
                <a:pPr algn="l"/>
                <a:r>
                  <a:rPr lang="en-US" sz="1200" dirty="0">
                    <a:latin typeface="Lexend Light" panose="020B0604020202020204" charset="0"/>
                  </a:rPr>
                  <a:t>Presynaptic neuron</a:t>
                </a:r>
              </a:p>
            </p:txBody>
          </p:sp>
          <p:sp>
            <p:nvSpPr>
              <p:cNvPr id="17" name="TextBox 16">
                <a:extLst>
                  <a:ext uri="{FF2B5EF4-FFF2-40B4-BE49-F238E27FC236}">
                    <a16:creationId xmlns:a16="http://schemas.microsoft.com/office/drawing/2014/main" id="{F77F9C3B-2CAB-3637-4BF8-1FC7527FC867}"/>
                  </a:ext>
                </a:extLst>
              </p:cNvPr>
              <p:cNvSpPr txBox="1"/>
              <p:nvPr/>
            </p:nvSpPr>
            <p:spPr>
              <a:xfrm>
                <a:off x="785737" y="1888927"/>
                <a:ext cx="1710725" cy="276999"/>
              </a:xfrm>
              <a:prstGeom prst="rect">
                <a:avLst/>
              </a:prstGeom>
              <a:noFill/>
            </p:spPr>
            <p:txBody>
              <a:bodyPr wrap="none" rtlCol="0">
                <a:spAutoFit/>
              </a:bodyPr>
              <a:lstStyle/>
              <a:p>
                <a:pPr algn="l"/>
                <a:r>
                  <a:rPr lang="en-US" sz="1200" dirty="0">
                    <a:latin typeface="Lexend Light" panose="020B0604020202020204" charset="0"/>
                  </a:rPr>
                  <a:t>Postsynaptic neuron</a:t>
                </a:r>
              </a:p>
            </p:txBody>
          </p:sp>
          <p:pic>
            <p:nvPicPr>
              <p:cNvPr id="19" name="Picture 18" descr="\documentclass{article}&#10;\usepackage{amsmath}&#10;\usepackage{amsfonts}&#10;\usepackage{bm}&#10;\usepackage{mathtools}&#10;\pagestyle{empty}&#10;\usepackage{physics}&#10;&#10;&#10;\begin{document}&#10;&#10;&#10;&#10;\begin{equation*}&#10;w&#10;\end{equation*}&#10;&#10;&#10;\end{document}" title="IguanaTex Bitmap Display">
                <a:extLst>
                  <a:ext uri="{FF2B5EF4-FFF2-40B4-BE49-F238E27FC236}">
                    <a16:creationId xmlns:a16="http://schemas.microsoft.com/office/drawing/2014/main" id="{CCB709AC-7486-CA1A-4633-FD1FFF08E659}"/>
                  </a:ext>
                </a:extLst>
              </p:cNvPr>
              <p:cNvPicPr>
                <a:picLocks noChangeAspect="1"/>
              </p:cNvPicPr>
              <p:nvPr>
                <p:custDataLst>
                  <p:tags r:id="rId11"/>
                </p:custDataLst>
              </p:nvPr>
            </p:nvPicPr>
            <p:blipFill>
              <a:blip r:embed="rId18"/>
              <a:stretch>
                <a:fillRect/>
              </a:stretch>
            </p:blipFill>
            <p:spPr>
              <a:xfrm>
                <a:off x="2461198" y="1586788"/>
                <a:ext cx="169143" cy="114286"/>
              </a:xfrm>
              <a:prstGeom prst="rect">
                <a:avLst/>
              </a:prstGeom>
            </p:spPr>
          </p:pic>
          <p:pic>
            <p:nvPicPr>
              <p:cNvPr id="29" name="Picture 28" descr="\documentclass{article}&#10;\usepackage{amsmath}&#10;\usepackage{amsfonts}&#10;\usepackage{bm}&#10;\usepackage{mathtools}&#10;\pagestyle{empty}&#10;\usepackage{physics}&#10;&#10;&#10;\begin{document}&#10;&#10;&#10;&#10;\begin{equation*}&#10;\Delta t = t_{pre}-t_{post}&#10;\end{equation*}&#10;&#10;&#10;\end{document}" title="IguanaTex Bitmap Display">
                <a:extLst>
                  <a:ext uri="{FF2B5EF4-FFF2-40B4-BE49-F238E27FC236}">
                    <a16:creationId xmlns:a16="http://schemas.microsoft.com/office/drawing/2014/main" id="{C33526D7-8BED-0204-13FF-699ACF0248DE}"/>
                  </a:ext>
                </a:extLst>
              </p:cNvPr>
              <p:cNvPicPr>
                <a:picLocks noChangeAspect="1"/>
              </p:cNvPicPr>
              <p:nvPr>
                <p:custDataLst>
                  <p:tags r:id="rId12"/>
                </p:custDataLst>
              </p:nvPr>
            </p:nvPicPr>
            <p:blipFill>
              <a:blip r:embed="rId19"/>
              <a:stretch>
                <a:fillRect/>
              </a:stretch>
            </p:blipFill>
            <p:spPr>
              <a:xfrm>
                <a:off x="6283424" y="3732518"/>
                <a:ext cx="1802666" cy="254476"/>
              </a:xfrm>
              <a:prstGeom prst="rect">
                <a:avLst/>
              </a:prstGeom>
            </p:spPr>
          </p:pic>
          <p:sp>
            <p:nvSpPr>
              <p:cNvPr id="30" name="TextBox 29">
                <a:extLst>
                  <a:ext uri="{FF2B5EF4-FFF2-40B4-BE49-F238E27FC236}">
                    <a16:creationId xmlns:a16="http://schemas.microsoft.com/office/drawing/2014/main" id="{9C70EAD3-B15B-07EE-B0C2-DC5FB07151CB}"/>
                  </a:ext>
                </a:extLst>
              </p:cNvPr>
              <p:cNvSpPr txBox="1"/>
              <p:nvPr/>
            </p:nvSpPr>
            <p:spPr>
              <a:xfrm>
                <a:off x="5329004" y="3262230"/>
                <a:ext cx="629586" cy="338554"/>
              </a:xfrm>
              <a:prstGeom prst="rect">
                <a:avLst/>
              </a:prstGeom>
              <a:noFill/>
            </p:spPr>
            <p:txBody>
              <a:bodyPr wrap="square" rtlCol="0">
                <a:spAutoFit/>
              </a:bodyPr>
              <a:lstStyle/>
              <a:p>
                <a:pPr algn="l"/>
                <a:r>
                  <a:rPr lang="en-US" sz="1600" dirty="0">
                    <a:latin typeface="Lexend Light" panose="020B0604020202020204" charset="0"/>
                  </a:rPr>
                  <a:t>LTD</a:t>
                </a:r>
              </a:p>
            </p:txBody>
          </p:sp>
          <p:sp>
            <p:nvSpPr>
              <p:cNvPr id="32" name="TextBox 31">
                <a:extLst>
                  <a:ext uri="{FF2B5EF4-FFF2-40B4-BE49-F238E27FC236}">
                    <a16:creationId xmlns:a16="http://schemas.microsoft.com/office/drawing/2014/main" id="{C38C6591-A29B-E2C4-5892-566D87BA9845}"/>
                  </a:ext>
                </a:extLst>
              </p:cNvPr>
              <p:cNvSpPr txBox="1"/>
              <p:nvPr/>
            </p:nvSpPr>
            <p:spPr>
              <a:xfrm>
                <a:off x="3844069" y="4351263"/>
                <a:ext cx="629586" cy="338554"/>
              </a:xfrm>
              <a:prstGeom prst="rect">
                <a:avLst/>
              </a:prstGeom>
              <a:noFill/>
            </p:spPr>
            <p:txBody>
              <a:bodyPr wrap="square" rtlCol="0">
                <a:spAutoFit/>
              </a:bodyPr>
              <a:lstStyle/>
              <a:p>
                <a:pPr algn="l"/>
                <a:r>
                  <a:rPr lang="en-US" sz="1600" dirty="0">
                    <a:latin typeface="Lexend Light" panose="020B0604020202020204" charset="0"/>
                  </a:rPr>
                  <a:t>LTP</a:t>
                </a:r>
              </a:p>
            </p:txBody>
          </p:sp>
          <p:pic>
            <p:nvPicPr>
              <p:cNvPr id="34" name="Picture 33" descr="\documentclass{article}&#10;\usepackage{amsmath}&#10;\usepackage{amsfonts}&#10;\usepackage{bm}&#10;\usepackage{mathtools}&#10;\pagestyle{empty}&#10;\usepackage{physics}&#10;&#10;&#10;\begin{document}&#10;&#10;&#10;&#10;\begin{equation*}&#10;\Delta w&#10;\end{equation*}&#10;&#10;&#10;\end{document}" title="IguanaTex Bitmap Display">
                <a:extLst>
                  <a:ext uri="{FF2B5EF4-FFF2-40B4-BE49-F238E27FC236}">
                    <a16:creationId xmlns:a16="http://schemas.microsoft.com/office/drawing/2014/main" id="{EDC068A5-5CBA-71E1-62E7-F8DD7C5AACA4}"/>
                  </a:ext>
                </a:extLst>
              </p:cNvPr>
              <p:cNvPicPr>
                <a:picLocks noChangeAspect="1"/>
              </p:cNvPicPr>
              <p:nvPr>
                <p:custDataLst>
                  <p:tags r:id="rId13"/>
                </p:custDataLst>
              </p:nvPr>
            </p:nvPicPr>
            <p:blipFill>
              <a:blip r:embed="rId20"/>
              <a:stretch>
                <a:fillRect/>
              </a:stretch>
            </p:blipFill>
            <p:spPr>
              <a:xfrm>
                <a:off x="4766455" y="2484569"/>
                <a:ext cx="362863" cy="178482"/>
              </a:xfrm>
              <a:prstGeom prst="rect">
                <a:avLst/>
              </a:prstGeom>
            </p:spPr>
          </p:pic>
        </p:grpSp>
        <p:pic>
          <p:nvPicPr>
            <p:cNvPr id="42" name="Picture 41" descr="\documentclass{article}&#10;\usepackage{amsmath}&#10;\usepackage{amsfonts}&#10;\usepackage{bm}&#10;\usepackage{mathtools}&#10;\pagestyle{empty}&#10;\usepackage{physics}&#10;&#10;&#10;\begin{document}&#10;&#10;&#10;&#10;\begin{equation*}&#10;\Delta t &lt;0&#10;\end{equation*}&#10;&#10;&#10;\end{document}" title="IguanaTex Bitmap Display">
              <a:extLst>
                <a:ext uri="{FF2B5EF4-FFF2-40B4-BE49-F238E27FC236}">
                  <a16:creationId xmlns:a16="http://schemas.microsoft.com/office/drawing/2014/main" id="{B60ECAB1-E97A-F83C-28E9-7795EBC6EC33}"/>
                </a:ext>
              </a:extLst>
            </p:cNvPr>
            <p:cNvPicPr>
              <a:picLocks noChangeAspect="1"/>
            </p:cNvPicPr>
            <p:nvPr>
              <p:custDataLst>
                <p:tags r:id="rId1"/>
              </p:custDataLst>
            </p:nvPr>
          </p:nvPicPr>
          <p:blipFill>
            <a:blip r:embed="rId21"/>
            <a:stretch>
              <a:fillRect/>
            </a:stretch>
          </p:blipFill>
          <p:spPr>
            <a:xfrm>
              <a:off x="3771049" y="2487713"/>
              <a:ext cx="617080" cy="158677"/>
            </a:xfrm>
            <a:prstGeom prst="rect">
              <a:avLst/>
            </a:prstGeom>
          </p:spPr>
        </p:pic>
        <p:pic>
          <p:nvPicPr>
            <p:cNvPr id="45" name="Picture 44" descr="\documentclass{article}&#10;\usepackage{amsmath}&#10;\usepackage{amsfonts}&#10;\usepackage{bm}&#10;\usepackage{mathtools}&#10;\pagestyle{empty}&#10;\usepackage{physics}&#10;&#10;&#10;\begin{document}&#10;&#10;&#10;&#10;\begin{equation*}&#10;\Delta t &gt;0&#10;\end{equation*}&#10;&#10;&#10;\end{document}" title="IguanaTex Bitmap Display">
              <a:extLst>
                <a:ext uri="{FF2B5EF4-FFF2-40B4-BE49-F238E27FC236}">
                  <a16:creationId xmlns:a16="http://schemas.microsoft.com/office/drawing/2014/main" id="{3AA48359-F543-93B8-3DD7-0ACEEF17EA19}"/>
                </a:ext>
              </a:extLst>
            </p:cNvPr>
            <p:cNvPicPr>
              <a:picLocks noChangeAspect="1"/>
            </p:cNvPicPr>
            <p:nvPr>
              <p:custDataLst>
                <p:tags r:id="rId2"/>
              </p:custDataLst>
            </p:nvPr>
          </p:nvPicPr>
          <p:blipFill>
            <a:blip r:embed="rId22"/>
            <a:stretch>
              <a:fillRect/>
            </a:stretch>
          </p:blipFill>
          <p:spPr>
            <a:xfrm>
              <a:off x="6321871" y="2490214"/>
              <a:ext cx="617080" cy="158677"/>
            </a:xfrm>
            <a:prstGeom prst="rect">
              <a:avLst/>
            </a:prstGeom>
          </p:spPr>
        </p:pic>
        <p:pic>
          <p:nvPicPr>
            <p:cNvPr id="47" name="Picture 46" descr="\documentclass{article}&#10;\usepackage{amsmath}&#10;\usepackage{amsfonts}&#10;\usepackage{bm}&#10;\usepackage{mathtools}&#10;\pagestyle{empty}&#10;\usepackage{physics}&#10;&#10;&#10;\begin{document}&#10;&#10;&#10;&#10;\begin{equation*}&#10;t&#10;\end{equation*}&#10;&#10;&#10;\end{document}" title="IguanaTex Bitmap Display">
              <a:extLst>
                <a:ext uri="{FF2B5EF4-FFF2-40B4-BE49-F238E27FC236}">
                  <a16:creationId xmlns:a16="http://schemas.microsoft.com/office/drawing/2014/main" id="{0B409E62-2AB0-D2E9-5266-B3252EA6694E}"/>
                </a:ext>
              </a:extLst>
            </p:cNvPr>
            <p:cNvPicPr>
              <a:picLocks noChangeAspect="1"/>
            </p:cNvPicPr>
            <p:nvPr>
              <p:custDataLst>
                <p:tags r:id="rId3"/>
              </p:custDataLst>
            </p:nvPr>
          </p:nvPicPr>
          <p:blipFill>
            <a:blip r:embed="rId23"/>
            <a:stretch>
              <a:fillRect/>
            </a:stretch>
          </p:blipFill>
          <p:spPr>
            <a:xfrm>
              <a:off x="4634549" y="1878527"/>
              <a:ext cx="65486" cy="134750"/>
            </a:xfrm>
            <a:prstGeom prst="rect">
              <a:avLst/>
            </a:prstGeom>
          </p:spPr>
        </p:pic>
        <p:pic>
          <p:nvPicPr>
            <p:cNvPr id="48" name="Picture 47" descr="\documentclass{article}&#10;\usepackage{amsmath}&#10;\usepackage{amsfonts}&#10;\usepackage{bm}&#10;\usepackage{mathtools}&#10;\pagestyle{empty}&#10;\usepackage{physics}&#10;&#10;&#10;\begin{document}&#10;&#10;&#10;&#10;\begin{equation*}&#10;t&#10;\end{equation*}&#10;&#10;&#10;\end{document}" title="IguanaTex Bitmap Display">
              <a:extLst>
                <a:ext uri="{FF2B5EF4-FFF2-40B4-BE49-F238E27FC236}">
                  <a16:creationId xmlns:a16="http://schemas.microsoft.com/office/drawing/2014/main" id="{10B5622E-C95A-E241-7D3F-9F01ADD7F849}"/>
                </a:ext>
              </a:extLst>
            </p:cNvPr>
            <p:cNvPicPr>
              <a:picLocks noChangeAspect="1"/>
            </p:cNvPicPr>
            <p:nvPr>
              <p:custDataLst>
                <p:tags r:id="rId4"/>
              </p:custDataLst>
            </p:nvPr>
          </p:nvPicPr>
          <p:blipFill>
            <a:blip r:embed="rId23"/>
            <a:stretch>
              <a:fillRect/>
            </a:stretch>
          </p:blipFill>
          <p:spPr>
            <a:xfrm>
              <a:off x="4617770" y="1299010"/>
              <a:ext cx="65486" cy="134750"/>
            </a:xfrm>
            <a:prstGeom prst="rect">
              <a:avLst/>
            </a:prstGeom>
          </p:spPr>
        </p:pic>
        <p:pic>
          <p:nvPicPr>
            <p:cNvPr id="49" name="Picture 48" descr="\documentclass{article}&#10;\usepackage{amsmath}&#10;\usepackage{amsfonts}&#10;\usepackage{bm}&#10;\usepackage{mathtools}&#10;\pagestyle{empty}&#10;\usepackage{physics}&#10;&#10;&#10;\begin{document}&#10;&#10;&#10;&#10;\begin{equation*}&#10;t&#10;\end{equation*}&#10;&#10;&#10;\end{document}" title="IguanaTex Bitmap Display">
              <a:extLst>
                <a:ext uri="{FF2B5EF4-FFF2-40B4-BE49-F238E27FC236}">
                  <a16:creationId xmlns:a16="http://schemas.microsoft.com/office/drawing/2014/main" id="{C51BFB7F-5262-3572-4D62-85AFF4DCCECD}"/>
                </a:ext>
              </a:extLst>
            </p:cNvPr>
            <p:cNvPicPr>
              <a:picLocks noChangeAspect="1"/>
            </p:cNvPicPr>
            <p:nvPr>
              <p:custDataLst>
                <p:tags r:id="rId5"/>
              </p:custDataLst>
            </p:nvPr>
          </p:nvPicPr>
          <p:blipFill>
            <a:blip r:embed="rId23"/>
            <a:stretch>
              <a:fillRect/>
            </a:stretch>
          </p:blipFill>
          <p:spPr>
            <a:xfrm>
              <a:off x="6392686" y="1296868"/>
              <a:ext cx="65486" cy="134750"/>
            </a:xfrm>
            <a:prstGeom prst="rect">
              <a:avLst/>
            </a:prstGeom>
          </p:spPr>
        </p:pic>
        <p:pic>
          <p:nvPicPr>
            <p:cNvPr id="50" name="Picture 49" descr="\documentclass{article}&#10;\usepackage{amsmath}&#10;\usepackage{amsfonts}&#10;\usepackage{bm}&#10;\usepackage{mathtools}&#10;\pagestyle{empty}&#10;\usepackage{physics}&#10;&#10;&#10;\begin{document}&#10;&#10;&#10;&#10;\begin{equation*}&#10;t&#10;\end{equation*}&#10;&#10;&#10;\end{document}" title="IguanaTex Bitmap Display">
              <a:extLst>
                <a:ext uri="{FF2B5EF4-FFF2-40B4-BE49-F238E27FC236}">
                  <a16:creationId xmlns:a16="http://schemas.microsoft.com/office/drawing/2014/main" id="{1AE88281-DEAC-7D6A-0980-14BBE15B4F8A}"/>
                </a:ext>
              </a:extLst>
            </p:cNvPr>
            <p:cNvPicPr>
              <a:picLocks noChangeAspect="1"/>
            </p:cNvPicPr>
            <p:nvPr>
              <p:custDataLst>
                <p:tags r:id="rId6"/>
              </p:custDataLst>
            </p:nvPr>
          </p:nvPicPr>
          <p:blipFill>
            <a:blip r:embed="rId23"/>
            <a:stretch>
              <a:fillRect/>
            </a:stretch>
          </p:blipFill>
          <p:spPr>
            <a:xfrm>
              <a:off x="6392686" y="1878527"/>
              <a:ext cx="65486" cy="134750"/>
            </a:xfrm>
            <a:prstGeom prst="rect">
              <a:avLst/>
            </a:prstGeom>
          </p:spPr>
        </p:pic>
      </p:grpSp>
    </p:spTree>
    <p:extLst>
      <p:ext uri="{BB962C8B-B14F-4D97-AF65-F5344CB8AC3E}">
        <p14:creationId xmlns:p14="http://schemas.microsoft.com/office/powerpoint/2010/main" val="32986874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F2346A-2EDC-39AD-278C-2080C49842C8}"/>
              </a:ext>
            </a:extLst>
          </p:cNvPr>
          <p:cNvSpPr>
            <a:spLocks noGrp="1"/>
          </p:cNvSpPr>
          <p:nvPr>
            <p:ph type="title"/>
          </p:nvPr>
        </p:nvSpPr>
        <p:spPr>
          <a:xfrm>
            <a:off x="306755" y="62784"/>
            <a:ext cx="8520600" cy="796200"/>
          </a:xfrm>
        </p:spPr>
        <p:txBody>
          <a:bodyPr/>
          <a:lstStyle/>
          <a:p>
            <a:pPr algn="ctr"/>
            <a:r>
              <a:rPr lang="en-US" dirty="0"/>
              <a:t>Derivation of STDP</a:t>
            </a:r>
          </a:p>
        </p:txBody>
      </p:sp>
      <p:sp>
        <p:nvSpPr>
          <p:cNvPr id="4" name="Content Placeholder 3">
            <a:extLst>
              <a:ext uri="{FF2B5EF4-FFF2-40B4-BE49-F238E27FC236}">
                <a16:creationId xmlns:a16="http://schemas.microsoft.com/office/drawing/2014/main" id="{5FE886C4-9D47-A4BD-AD9C-1DB8B370D09F}"/>
              </a:ext>
            </a:extLst>
          </p:cNvPr>
          <p:cNvSpPr>
            <a:spLocks noGrp="1"/>
          </p:cNvSpPr>
          <p:nvPr>
            <p:ph idx="1"/>
          </p:nvPr>
        </p:nvSpPr>
        <p:spPr>
          <a:xfrm>
            <a:off x="311700" y="777752"/>
            <a:ext cx="8520600" cy="4365747"/>
          </a:xfrm>
        </p:spPr>
        <p:txBody>
          <a:bodyPr/>
          <a:lstStyle/>
          <a:p>
            <a:pPr>
              <a:lnSpc>
                <a:spcPct val="200000"/>
              </a:lnSpc>
            </a:pPr>
            <a:r>
              <a:rPr lang="en-US" sz="2000" b="1" dirty="0"/>
              <a:t>Biologically Assumptions:</a:t>
            </a:r>
            <a:r>
              <a:rPr lang="en-US" sz="2000" dirty="0"/>
              <a:t> pre- and postsynaptic neurons have synaptic traces          ,</a:t>
            </a:r>
          </a:p>
          <a:p>
            <a:pPr>
              <a:lnSpc>
                <a:spcPct val="200000"/>
              </a:lnSpc>
            </a:pPr>
            <a:r>
              <a:rPr lang="en-US" sz="2000" b="1" dirty="0"/>
              <a:t>Hebb’s Assumptions</a:t>
            </a:r>
            <a:r>
              <a:rPr lang="en-US" sz="2000" dirty="0"/>
              <a:t>: at presynaptic spike time, the postsynaptic variable affects the amount of change of the weight and vice versa i.e. </a:t>
            </a:r>
          </a:p>
          <a:p>
            <a:pPr lvl="1">
              <a:buFont typeface="Courier New" panose="02070309020205020404" pitchFamily="49" charset="0"/>
              <a:buChar char="o"/>
            </a:pPr>
            <a:endParaRPr lang="en-US" sz="1800" dirty="0"/>
          </a:p>
          <a:p>
            <a:pPr lvl="1">
              <a:buFont typeface="Courier New" panose="02070309020205020404" pitchFamily="49" charset="0"/>
              <a:buChar char="o"/>
            </a:pPr>
            <a:endParaRPr lang="en-US" sz="1800" dirty="0"/>
          </a:p>
          <a:p>
            <a:pPr marL="76200" indent="0">
              <a:buNone/>
            </a:pPr>
            <a:endParaRPr lang="en-US" sz="1800" dirty="0"/>
          </a:p>
        </p:txBody>
      </p:sp>
      <p:grpSp>
        <p:nvGrpSpPr>
          <p:cNvPr id="17" name="Group 16">
            <a:extLst>
              <a:ext uri="{FF2B5EF4-FFF2-40B4-BE49-F238E27FC236}">
                <a16:creationId xmlns:a16="http://schemas.microsoft.com/office/drawing/2014/main" id="{0F260F0F-A377-49C0-C090-36890F1C6E9A}"/>
              </a:ext>
            </a:extLst>
          </p:cNvPr>
          <p:cNvGrpSpPr/>
          <p:nvPr/>
        </p:nvGrpSpPr>
        <p:grpSpPr>
          <a:xfrm>
            <a:off x="1787010" y="1707689"/>
            <a:ext cx="5471088" cy="3137007"/>
            <a:chOff x="1787010" y="1707689"/>
            <a:chExt cx="5471088" cy="3137007"/>
          </a:xfrm>
        </p:grpSpPr>
        <p:pic>
          <p:nvPicPr>
            <p:cNvPr id="6" name="Picture 5" descr="\documentclass{article}&#10;\usepackage{amsmath}&#10;\usepackage{amsfonts}&#10;\usepackage{bm}&#10;\usepackage{mathtools}&#10;\pagestyle{empty}&#10;\usepackage{physics}&#10;&#10;\begin{document}&#10;&#10;\begin{align*}&#10;a(t)&#10;\end{align*}&#10;&#10;&#10;&#10;&#10;\end{document}" title="IguanaTex Bitmap Display">
              <a:extLst>
                <a:ext uri="{FF2B5EF4-FFF2-40B4-BE49-F238E27FC236}">
                  <a16:creationId xmlns:a16="http://schemas.microsoft.com/office/drawing/2014/main" id="{90C4A718-4817-2D79-AE86-364CA3F970A2}"/>
                </a:ext>
              </a:extLst>
            </p:cNvPr>
            <p:cNvPicPr>
              <a:picLocks noChangeAspect="1"/>
            </p:cNvPicPr>
            <p:nvPr>
              <p:custDataLst>
                <p:tags r:id="rId1"/>
              </p:custDataLst>
            </p:nvPr>
          </p:nvPicPr>
          <p:blipFill>
            <a:blip r:embed="rId6"/>
            <a:stretch>
              <a:fillRect/>
            </a:stretch>
          </p:blipFill>
          <p:spPr>
            <a:xfrm>
              <a:off x="2838132" y="1707689"/>
              <a:ext cx="470171" cy="307916"/>
            </a:xfrm>
            <a:prstGeom prst="rect">
              <a:avLst/>
            </a:prstGeom>
          </p:spPr>
        </p:pic>
        <p:pic>
          <p:nvPicPr>
            <p:cNvPr id="9" name="Picture 8" descr="\documentclass{article}&#10;\usepackage{amsmath}&#10;\usepackage{amsfonts}&#10;\usepackage{bm}&#10;\usepackage{mathtools}&#10;\pagestyle{empty}&#10;\usepackage{physics}&#10;&#10;\begin{document}&#10;&#10;\begin{align*}&#10;b(t)&#10;\end{align*}&#10;&#10;&#10;&#10;&#10;\end{document}" title="IguanaTex Bitmap Display">
              <a:extLst>
                <a:ext uri="{FF2B5EF4-FFF2-40B4-BE49-F238E27FC236}">
                  <a16:creationId xmlns:a16="http://schemas.microsoft.com/office/drawing/2014/main" id="{19069D1A-A0D2-4BF2-389E-3C741CA7A4B0}"/>
                </a:ext>
              </a:extLst>
            </p:cNvPr>
            <p:cNvPicPr>
              <a:picLocks noChangeAspect="1"/>
            </p:cNvPicPr>
            <p:nvPr>
              <p:custDataLst>
                <p:tags r:id="rId2"/>
              </p:custDataLst>
            </p:nvPr>
          </p:nvPicPr>
          <p:blipFill>
            <a:blip r:embed="rId7"/>
            <a:stretch>
              <a:fillRect/>
            </a:stretch>
          </p:blipFill>
          <p:spPr>
            <a:xfrm>
              <a:off x="3651192" y="1721796"/>
              <a:ext cx="436983" cy="307916"/>
            </a:xfrm>
            <a:prstGeom prst="rect">
              <a:avLst/>
            </a:prstGeom>
          </p:spPr>
        </p:pic>
        <p:pic>
          <p:nvPicPr>
            <p:cNvPr id="15" name="Picture 14" descr="\documentclass{article}&#10;\usepackage{amsmath}&#10;\usepackage{amsfonts}&#10;\usepackage{bm}&#10;\usepackage{mathtools}&#10;\pagestyle{empty}&#10;\usepackage{physics}&#10;&#10;\begin{document}&#10;&#10;\begin{align*}&#10;\dv{w(t_{\text{pre}})}{t}  \propto b(t_{\text{pre}}), \qquad \dv{w(t_{\text{post}})}{t}  \propto -a(t_{\text{post}})&#10;\end{align*}&#10;&#10;&#10;&#10;&#10;\end{document}" title="IguanaTex Bitmap Display">
              <a:extLst>
                <a:ext uri="{FF2B5EF4-FFF2-40B4-BE49-F238E27FC236}">
                  <a16:creationId xmlns:a16="http://schemas.microsoft.com/office/drawing/2014/main" id="{4D80B36D-CFCD-A2D2-0AC0-3907ADD842EA}"/>
                </a:ext>
              </a:extLst>
            </p:cNvPr>
            <p:cNvPicPr>
              <a:picLocks noChangeAspect="1"/>
            </p:cNvPicPr>
            <p:nvPr>
              <p:custDataLst>
                <p:tags r:id="rId3"/>
              </p:custDataLst>
            </p:nvPr>
          </p:nvPicPr>
          <p:blipFill>
            <a:blip r:embed="rId8"/>
            <a:stretch>
              <a:fillRect/>
            </a:stretch>
          </p:blipFill>
          <p:spPr>
            <a:xfrm>
              <a:off x="1787010" y="4253000"/>
              <a:ext cx="5471088" cy="591696"/>
            </a:xfrm>
            <a:prstGeom prst="rect">
              <a:avLst/>
            </a:prstGeom>
          </p:spPr>
        </p:pic>
      </p:grpSp>
      <p:pic>
        <p:nvPicPr>
          <p:cNvPr id="18" name="Picture 17" descr="A red line graph with black text&#10;&#10;Description automatically generated">
            <a:extLst>
              <a:ext uri="{FF2B5EF4-FFF2-40B4-BE49-F238E27FC236}">
                <a16:creationId xmlns:a16="http://schemas.microsoft.com/office/drawing/2014/main" id="{362B1A99-3354-99D0-1BD8-5458AD59B867}"/>
              </a:ext>
            </a:extLst>
          </p:cNvPr>
          <p:cNvPicPr>
            <a:picLocks noChangeAspect="1"/>
          </p:cNvPicPr>
          <p:nvPr/>
        </p:nvPicPr>
        <p:blipFill rotWithShape="1">
          <a:blip r:embed="rId9">
            <a:alphaModFix amt="45000"/>
            <a:extLst>
              <a:ext uri="{BEBA8EAE-BF5A-486C-A8C5-ECC9F3942E4B}">
                <a14:imgProps xmlns:a14="http://schemas.microsoft.com/office/drawing/2010/main">
                  <a14:imgLayer r:embed="rId10">
                    <a14:imgEffect>
                      <a14:backgroundRemoval t="10000" b="92400" l="8318" r="90187">
                        <a14:foregroundMark x1="67196" y1="90400" x2="75047" y2="65600"/>
                        <a14:foregroundMark x1="75047" y1="65600" x2="75047" y2="54800"/>
                        <a14:foregroundMark x1="75047" y1="66400" x2="75607" y2="53000"/>
                        <a14:foregroundMark x1="8318" y1="92400" x2="17757" y2="91600"/>
                      </a14:backgroundRemoval>
                    </a14:imgEffect>
                  </a14:imgLayer>
                </a14:imgProps>
              </a:ext>
            </a:extLst>
          </a:blip>
          <a:srcRect l="2500"/>
          <a:stretch/>
        </p:blipFill>
        <p:spPr>
          <a:xfrm>
            <a:off x="4246299" y="1100644"/>
            <a:ext cx="2533184" cy="1214088"/>
          </a:xfrm>
          <a:prstGeom prst="rect">
            <a:avLst/>
          </a:prstGeom>
          <a:noFill/>
        </p:spPr>
      </p:pic>
    </p:spTree>
    <p:extLst>
      <p:ext uri="{BB962C8B-B14F-4D97-AF65-F5344CB8AC3E}">
        <p14:creationId xmlns:p14="http://schemas.microsoft.com/office/powerpoint/2010/main" val="34396413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B89084B-3128-9CB4-CEC4-6BC16BBAEFF9}"/>
              </a:ext>
            </a:extLst>
          </p:cNvPr>
          <p:cNvSpPr>
            <a:spLocks noGrp="1"/>
          </p:cNvSpPr>
          <p:nvPr>
            <p:ph idx="1"/>
          </p:nvPr>
        </p:nvSpPr>
        <p:spPr>
          <a:xfrm>
            <a:off x="311700" y="194734"/>
            <a:ext cx="8520600" cy="4840318"/>
          </a:xfrm>
        </p:spPr>
        <p:txBody>
          <a:bodyPr/>
          <a:lstStyle/>
          <a:p>
            <a:r>
              <a:rPr lang="en-US" sz="2000" dirty="0"/>
              <a:t>The ODEs for           are</a:t>
            </a:r>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We can compute the exact solution assuming </a:t>
            </a:r>
          </a:p>
          <a:p>
            <a:endParaRPr lang="en-US" sz="2000" dirty="0"/>
          </a:p>
          <a:p>
            <a:endParaRPr lang="en-US" sz="2000" dirty="0"/>
          </a:p>
          <a:p>
            <a:endParaRPr lang="en-US" sz="2000" dirty="0"/>
          </a:p>
          <a:p>
            <a:pPr marL="76200" indent="0">
              <a:buNone/>
            </a:pPr>
            <a:r>
              <a:rPr lang="en-US" sz="2000" b="0" dirty="0"/>
              <a:t>    </a:t>
            </a:r>
          </a:p>
          <a:p>
            <a:pPr marL="76200" indent="0">
              <a:buNone/>
            </a:pPr>
            <a:r>
              <a:rPr lang="en-US" sz="2000" dirty="0"/>
              <a:t>      </a:t>
            </a:r>
            <a:r>
              <a:rPr lang="en-US" sz="2000" b="0" dirty="0"/>
              <a:t> and analogously for </a:t>
            </a:r>
          </a:p>
          <a:p>
            <a:endParaRPr lang="en-US" sz="2000" dirty="0"/>
          </a:p>
          <a:p>
            <a:endParaRPr lang="en-US" dirty="0"/>
          </a:p>
        </p:txBody>
      </p:sp>
      <p:grpSp>
        <p:nvGrpSpPr>
          <p:cNvPr id="16" name="Group 15">
            <a:extLst>
              <a:ext uri="{FF2B5EF4-FFF2-40B4-BE49-F238E27FC236}">
                <a16:creationId xmlns:a16="http://schemas.microsoft.com/office/drawing/2014/main" id="{DA0CB486-FDF7-AF7B-3167-2823D3D3331B}"/>
              </a:ext>
            </a:extLst>
          </p:cNvPr>
          <p:cNvGrpSpPr/>
          <p:nvPr/>
        </p:nvGrpSpPr>
        <p:grpSpPr>
          <a:xfrm>
            <a:off x="1391116" y="336328"/>
            <a:ext cx="7352462" cy="4503253"/>
            <a:chOff x="1391116" y="336328"/>
            <a:chExt cx="7352462" cy="4503253"/>
          </a:xfrm>
        </p:grpSpPr>
        <p:pic>
          <p:nvPicPr>
            <p:cNvPr id="4" name="Picture 3" descr="\documentclass{article}&#10;\usepackage{amsmath}&#10;\usepackage{amsfonts}&#10;\usepackage{bm}&#10;\usepackage{mathtools}&#10;\pagestyle{empty}&#10;\usepackage{physics}&#10;&#10;\begin{document}&#10;&#10;\begin{align*}&#10;a(0)=b(0)=0&#10;\end{align*}&#10;&#10;&#10;&#10;&#10;\end{document}" title="IguanaTex Bitmap Display">
              <a:extLst>
                <a:ext uri="{FF2B5EF4-FFF2-40B4-BE49-F238E27FC236}">
                  <a16:creationId xmlns:a16="http://schemas.microsoft.com/office/drawing/2014/main" id="{F651536C-D894-A8CE-4B55-C4239863B92E}"/>
                </a:ext>
              </a:extLst>
            </p:cNvPr>
            <p:cNvPicPr>
              <a:picLocks noChangeAspect="1"/>
            </p:cNvPicPr>
            <p:nvPr>
              <p:custDataLst>
                <p:tags r:id="rId1"/>
              </p:custDataLst>
            </p:nvPr>
          </p:nvPicPr>
          <p:blipFill>
            <a:blip r:embed="rId8"/>
            <a:stretch>
              <a:fillRect/>
            </a:stretch>
          </p:blipFill>
          <p:spPr>
            <a:xfrm>
              <a:off x="6537041" y="2755889"/>
              <a:ext cx="2206537" cy="335908"/>
            </a:xfrm>
            <a:prstGeom prst="rect">
              <a:avLst/>
            </a:prstGeom>
          </p:spPr>
        </p:pic>
        <p:pic>
          <p:nvPicPr>
            <p:cNvPr id="11" name="Picture 10" descr="\documentclass{article}&#10;\usepackage{amsmath}&#10;\usepackage{amsfonts}&#10;\usepackage{bm}&#10;\usepackage{mathtools}&#10;\pagestyle{empty}&#10;\usepackage{physics}&#10;&#10;\begin{document}&#10;&#10;\begin{align*}&#10;\tau_+ \dv{a(t)}{t} &amp; = -a(t)+S_{pre}(t), \quad S_{pre}(t)\vcentcolon= \sum_{f\in\mathcal{F}_{pre}}\delta(t-t^{(j)}_f)\\&#10;\tau_- \dv{b(t)}{t} &amp; = -b(t)+S_{post}(t),\quad S_{post}(t)\vcentcolon=\sum_{s\in\mathcal{F}_{post}}\delta(t-t^{(i)}_s)&#10;\end{align*}&#10;&#10;&#10;&#10;&#10;\end{document}" title="IguanaTex Bitmap Display">
              <a:extLst>
                <a:ext uri="{FF2B5EF4-FFF2-40B4-BE49-F238E27FC236}">
                  <a16:creationId xmlns:a16="http://schemas.microsoft.com/office/drawing/2014/main" id="{2158BA12-D042-847C-75A5-AEEAA79DD6EA}"/>
                </a:ext>
              </a:extLst>
            </p:cNvPr>
            <p:cNvPicPr>
              <a:picLocks noChangeAspect="1"/>
            </p:cNvPicPr>
            <p:nvPr>
              <p:custDataLst>
                <p:tags r:id="rId2"/>
              </p:custDataLst>
            </p:nvPr>
          </p:nvPicPr>
          <p:blipFill>
            <a:blip r:embed="rId9"/>
            <a:stretch>
              <a:fillRect/>
            </a:stretch>
          </p:blipFill>
          <p:spPr>
            <a:xfrm>
              <a:off x="1391116" y="873639"/>
              <a:ext cx="6948574" cy="1695583"/>
            </a:xfrm>
            <a:prstGeom prst="rect">
              <a:avLst/>
            </a:prstGeom>
          </p:spPr>
        </p:pic>
        <p:pic>
          <p:nvPicPr>
            <p:cNvPr id="7" name="Picture 6" descr="\documentclass{article}&#10;\usepackage{amsmath}&#10;\usepackage{amsfonts}&#10;\usepackage{bm}&#10;\usepackage{mathtools}&#10;\pagestyle{empty}&#10;\usepackage{physics}&#10;&#10;\begin{document}&#10;&#10;\begin{align*}&#10;a,b&#10;\end{align*}&#10;&#10;&#10;&#10;&#10;\end{document}" title="IguanaTex Bitmap Display">
              <a:extLst>
                <a:ext uri="{FF2B5EF4-FFF2-40B4-BE49-F238E27FC236}">
                  <a16:creationId xmlns:a16="http://schemas.microsoft.com/office/drawing/2014/main" id="{BAC9EAA6-783A-6BEC-7224-37E050B4BB94}"/>
                </a:ext>
              </a:extLst>
            </p:cNvPr>
            <p:cNvPicPr>
              <a:picLocks noChangeAspect="1"/>
            </p:cNvPicPr>
            <p:nvPr>
              <p:custDataLst>
                <p:tags r:id="rId3"/>
              </p:custDataLst>
            </p:nvPr>
          </p:nvPicPr>
          <p:blipFill>
            <a:blip r:embed="rId10"/>
            <a:stretch>
              <a:fillRect/>
            </a:stretch>
          </p:blipFill>
          <p:spPr>
            <a:xfrm>
              <a:off x="2630944" y="336328"/>
              <a:ext cx="414857" cy="271040"/>
            </a:xfrm>
            <a:prstGeom prst="rect">
              <a:avLst/>
            </a:prstGeom>
          </p:spPr>
        </p:pic>
        <p:pic>
          <p:nvPicPr>
            <p:cNvPr id="13" name="Picture 12" descr="\documentclass{article}&#10;\usepackage{amsmath}&#10;\usepackage{amsfonts}&#10;\usepackage{bm}&#10;\usepackage{mathtools}&#10;\pagestyle{empty}&#10;\usepackage{physics}&#10;&#10;\begin{document}&#10;&#10;\begin{align*}&#10;b(t)&#10;\end{align*}&#10;&#10;&#10;&#10;&#10;\end{document}" title="IguanaTex Bitmap Display">
              <a:extLst>
                <a:ext uri="{FF2B5EF4-FFF2-40B4-BE49-F238E27FC236}">
                  <a16:creationId xmlns:a16="http://schemas.microsoft.com/office/drawing/2014/main" id="{813DCE8D-1347-7869-3BB9-3CDBCB55726C}"/>
                </a:ext>
              </a:extLst>
            </p:cNvPr>
            <p:cNvPicPr>
              <a:picLocks noChangeAspect="1"/>
            </p:cNvPicPr>
            <p:nvPr>
              <p:custDataLst>
                <p:tags r:id="rId4"/>
              </p:custDataLst>
            </p:nvPr>
          </p:nvPicPr>
          <p:blipFill>
            <a:blip r:embed="rId11"/>
            <a:stretch>
              <a:fillRect/>
            </a:stretch>
          </p:blipFill>
          <p:spPr>
            <a:xfrm>
              <a:off x="3567178" y="4531665"/>
              <a:ext cx="436983" cy="307916"/>
            </a:xfrm>
            <a:prstGeom prst="rect">
              <a:avLst/>
            </a:prstGeom>
          </p:spPr>
        </p:pic>
        <p:pic>
          <p:nvPicPr>
            <p:cNvPr id="15" name="Picture 14" descr="\documentclass{article}&#10;\usepackage{amsmath}&#10;\usepackage{amsfonts}&#10;\usepackage{upgreek}&#10;\usepackage{bm}&#10;\usepackage{mathtools}&#10;\pagestyle{empty}&#10;\usepackage{physics}&#10;&#10;\begin{document}&#10;&#10;\begin{align*}&#10;a(t) = \sum_{f\in\mathcal{F}_{pre}}\uptheta(t-t_f)\exp(-\frac{t-t_f}{\tau_+})&#10;\end{align*}&#10;&#10;&#10;&#10;&#10;\end{document}" title="IguanaTex Bitmap Display">
              <a:extLst>
                <a:ext uri="{FF2B5EF4-FFF2-40B4-BE49-F238E27FC236}">
                  <a16:creationId xmlns:a16="http://schemas.microsoft.com/office/drawing/2014/main" id="{212BF8C0-CFCE-0DED-8CED-4A48E3070D92}"/>
                </a:ext>
              </a:extLst>
            </p:cNvPr>
            <p:cNvPicPr>
              <a:picLocks noChangeAspect="1"/>
            </p:cNvPicPr>
            <p:nvPr>
              <p:custDataLst>
                <p:tags r:id="rId5"/>
              </p:custDataLst>
            </p:nvPr>
          </p:nvPicPr>
          <p:blipFill>
            <a:blip r:embed="rId12"/>
            <a:stretch>
              <a:fillRect/>
            </a:stretch>
          </p:blipFill>
          <p:spPr>
            <a:xfrm>
              <a:off x="2242235" y="3367212"/>
              <a:ext cx="4430131" cy="786285"/>
            </a:xfrm>
            <a:prstGeom prst="rect">
              <a:avLst/>
            </a:prstGeom>
          </p:spPr>
        </p:pic>
      </p:grpSp>
    </p:spTree>
    <p:extLst>
      <p:ext uri="{BB962C8B-B14F-4D97-AF65-F5344CB8AC3E}">
        <p14:creationId xmlns:p14="http://schemas.microsoft.com/office/powerpoint/2010/main" val="7363483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5017F-012F-44F5-4E18-F180D0BEFB49}"/>
            </a:ext>
          </a:extLst>
        </p:cNvPr>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6D26559-933E-C12B-3C1F-5C900B16DBC5}"/>
              </a:ext>
            </a:extLst>
          </p:cNvPr>
          <p:cNvSpPr>
            <a:spLocks noGrp="1"/>
          </p:cNvSpPr>
          <p:nvPr>
            <p:ph idx="1"/>
          </p:nvPr>
        </p:nvSpPr>
        <p:spPr>
          <a:xfrm>
            <a:off x="311700" y="468280"/>
            <a:ext cx="8520600" cy="4260028"/>
          </a:xfrm>
        </p:spPr>
        <p:txBody>
          <a:bodyPr/>
          <a:lstStyle/>
          <a:p>
            <a:r>
              <a:rPr lang="en-US" dirty="0"/>
              <a:t>ODE for the weight update</a:t>
            </a:r>
          </a:p>
          <a:p>
            <a:endParaRPr lang="en-US" dirty="0"/>
          </a:p>
          <a:p>
            <a:endParaRPr lang="en-US" dirty="0"/>
          </a:p>
          <a:p>
            <a:endParaRPr lang="en-US" dirty="0"/>
          </a:p>
          <a:p>
            <a:pPr lvl="1">
              <a:buFont typeface="Courier New" panose="02070309020205020404" pitchFamily="49" charset="0"/>
              <a:buChar char="o"/>
            </a:pPr>
            <a:r>
              <a:rPr lang="en-US" dirty="0"/>
              <a:t>               are positive functions</a:t>
            </a:r>
          </a:p>
          <a:p>
            <a:pPr lvl="1">
              <a:buFont typeface="Courier New" panose="02070309020205020404" pitchFamily="49" charset="0"/>
              <a:buChar char="o"/>
            </a:pPr>
            <a:endParaRPr lang="en-US" dirty="0"/>
          </a:p>
          <a:p>
            <a:r>
              <a:rPr lang="en-US" dirty="0"/>
              <a:t>We explicitly integrate to compute       a</a:t>
            </a:r>
            <a:r>
              <a:rPr lang="en-US" b="0" dirty="0"/>
              <a:t>t time    :</a:t>
            </a:r>
          </a:p>
          <a:p>
            <a:endParaRPr lang="en-US" b="0" dirty="0"/>
          </a:p>
          <a:p>
            <a:endParaRPr lang="en-US" dirty="0"/>
          </a:p>
          <a:p>
            <a:endParaRPr lang="en-US" dirty="0"/>
          </a:p>
        </p:txBody>
      </p:sp>
      <p:pic>
        <p:nvPicPr>
          <p:cNvPr id="12" name="Picture 11" descr="\documentclass{article}&#10;\usepackage{amsmath}&#10;\usepackage{amsfonts}&#10;\usepackage{bm}&#10;\usepackage{mathtools}&#10;\usepackage{physics}&#10;\usepackage{upgreek}&#10;&#10;\pagestyle{empty}&#10;\begin{document}&#10;&#10;\begin{align*}&#10;w(T)-w(0) &amp; = \int_{0}^{T}aA_+S_{post}\text{d}t-\int_{0}^{T}b A_-S_{pre} \text{d}t&#10;\end{align*}&#10;&#10;&#10;\end{document}" title="IguanaTex Bitmap Display">
            <a:extLst>
              <a:ext uri="{FF2B5EF4-FFF2-40B4-BE49-F238E27FC236}">
                <a16:creationId xmlns:a16="http://schemas.microsoft.com/office/drawing/2014/main" id="{5B0CA451-36FE-B191-07A3-30C7E9B450AE}"/>
              </a:ext>
            </a:extLst>
          </p:cNvPr>
          <p:cNvPicPr>
            <a:picLocks noChangeAspect="1"/>
          </p:cNvPicPr>
          <p:nvPr>
            <p:custDataLst>
              <p:tags r:id="rId1"/>
            </p:custDataLst>
          </p:nvPr>
        </p:nvPicPr>
        <p:blipFill>
          <a:blip r:embed="rId8"/>
          <a:stretch>
            <a:fillRect/>
          </a:stretch>
        </p:blipFill>
        <p:spPr>
          <a:xfrm>
            <a:off x="1030881" y="3717029"/>
            <a:ext cx="7082239" cy="838767"/>
          </a:xfrm>
          <a:prstGeom prst="rect">
            <a:avLst/>
          </a:prstGeom>
        </p:spPr>
      </p:pic>
      <p:pic>
        <p:nvPicPr>
          <p:cNvPr id="3" name="Picture 2" descr="\documentclass{article}&#10;\usepackage{amsmath}&#10;\usepackage{amsfonts}&#10;\usepackage{bm}&#10;\usepackage{mathtools}&#10;\pagestyle{empty}&#10;\usepackage{physics}&#10;&#10;\begin{document}&#10;&#10;\begin{align*}&#10;\dv{w(t)}{t} &amp; = \underbrace{A_+(w)a(t)S_{post}(t)}_{LTP}-\underbrace{A_-(w)b(t)S_{pre}(t)}_{LTD}&#10;\end{align*}&#10;&#10;&#10;&#10;&#10;\end{document}" title="IguanaTex Bitmap Display">
            <a:extLst>
              <a:ext uri="{FF2B5EF4-FFF2-40B4-BE49-F238E27FC236}">
                <a16:creationId xmlns:a16="http://schemas.microsoft.com/office/drawing/2014/main" id="{38278EB6-8DAF-C2D9-01D1-EDCAC58078C4}"/>
              </a:ext>
            </a:extLst>
          </p:cNvPr>
          <p:cNvPicPr>
            <a:picLocks noChangeAspect="1"/>
          </p:cNvPicPr>
          <p:nvPr>
            <p:custDataLst>
              <p:tags r:id="rId2"/>
            </p:custDataLst>
          </p:nvPr>
        </p:nvPicPr>
        <p:blipFill>
          <a:blip r:embed="rId9"/>
          <a:stretch>
            <a:fillRect/>
          </a:stretch>
        </p:blipFill>
        <p:spPr>
          <a:xfrm>
            <a:off x="1472572" y="1092247"/>
            <a:ext cx="6198857" cy="908800"/>
          </a:xfrm>
          <a:prstGeom prst="rect">
            <a:avLst/>
          </a:prstGeom>
        </p:spPr>
      </p:pic>
      <p:pic>
        <p:nvPicPr>
          <p:cNvPr id="15" name="Picture 14" descr="\documentclass{article}&#10;\usepackage{amsmath}&#10;\usepackage{amsfonts}&#10;\usepackage{bm}&#10;\usepackage{mathtools}&#10;\pagestyle{empty}&#10;\usepackage{physics}&#10;&#10;\begin{document}&#10;&#10;\begin{align*}&#10;w&#10;\end{align*}&#10;&#10;&#10;&#10;&#10;\end{document}" title="IguanaTex Bitmap Display">
            <a:extLst>
              <a:ext uri="{FF2B5EF4-FFF2-40B4-BE49-F238E27FC236}">
                <a16:creationId xmlns:a16="http://schemas.microsoft.com/office/drawing/2014/main" id="{D6F9863F-AA1A-DF88-02AB-6024D6EF3A2D}"/>
              </a:ext>
            </a:extLst>
          </p:cNvPr>
          <p:cNvPicPr>
            <a:picLocks noChangeAspect="1"/>
          </p:cNvPicPr>
          <p:nvPr>
            <p:custDataLst>
              <p:tags r:id="rId3"/>
            </p:custDataLst>
          </p:nvPr>
        </p:nvPicPr>
        <p:blipFill>
          <a:blip r:embed="rId10"/>
          <a:stretch>
            <a:fillRect/>
          </a:stretch>
        </p:blipFill>
        <p:spPr>
          <a:xfrm>
            <a:off x="6170467" y="3166468"/>
            <a:ext cx="245596" cy="165944"/>
          </a:xfrm>
          <a:prstGeom prst="rect">
            <a:avLst/>
          </a:prstGeom>
        </p:spPr>
      </p:pic>
      <p:pic>
        <p:nvPicPr>
          <p:cNvPr id="5" name="Picture 4" descr="\documentclass{article}&#10;\usepackage{amsmath}&#10;\usepackage{amsfonts}&#10;\usepackage{bm}&#10;\usepackage{mathtools}&#10;\pagestyle{empty}&#10;\usepackage{physics}&#10;&#10;\begin{document}&#10;&#10;\begin{align*}&#10;A_\pm(w(t))&#10;\end{align*}&#10;&#10;&#10;&#10;&#10;\end{document}" title="IguanaTex Bitmap Display">
            <a:extLst>
              <a:ext uri="{FF2B5EF4-FFF2-40B4-BE49-F238E27FC236}">
                <a16:creationId xmlns:a16="http://schemas.microsoft.com/office/drawing/2014/main" id="{B4074301-46C5-0BB1-6F4C-41CB60E38E2A}"/>
              </a:ext>
            </a:extLst>
          </p:cNvPr>
          <p:cNvPicPr>
            <a:picLocks noChangeAspect="1"/>
          </p:cNvPicPr>
          <p:nvPr>
            <p:custDataLst>
              <p:tags r:id="rId4"/>
            </p:custDataLst>
          </p:nvPr>
        </p:nvPicPr>
        <p:blipFill>
          <a:blip r:embed="rId11"/>
          <a:stretch>
            <a:fillRect/>
          </a:stretch>
        </p:blipFill>
        <p:spPr>
          <a:xfrm>
            <a:off x="1234565" y="2294292"/>
            <a:ext cx="1101257" cy="279924"/>
          </a:xfrm>
          <a:prstGeom prst="rect">
            <a:avLst/>
          </a:prstGeom>
        </p:spPr>
      </p:pic>
      <p:pic>
        <p:nvPicPr>
          <p:cNvPr id="9" name="Picture 8" descr="\documentclass{article}&#10;\usepackage{amsmath}&#10;\usepackage{amsfonts}&#10;\usepackage{bm}&#10;\usepackage{mathtools}&#10;\pagestyle{empty}&#10;\usepackage{physics}&#10;&#10;\begin{document}&#10;&#10;\begin{align*}&#10;T&#10;\end{align*}&#10;&#10;&#10;&#10;&#10;\end{document}" title="IguanaTex Bitmap Display">
            <a:extLst>
              <a:ext uri="{FF2B5EF4-FFF2-40B4-BE49-F238E27FC236}">
                <a16:creationId xmlns:a16="http://schemas.microsoft.com/office/drawing/2014/main" id="{40D76F30-A06B-DFDC-B49B-9FDBA3E9F1EC}"/>
              </a:ext>
            </a:extLst>
          </p:cNvPr>
          <p:cNvPicPr>
            <a:picLocks noChangeAspect="1"/>
          </p:cNvPicPr>
          <p:nvPr>
            <p:custDataLst>
              <p:tags r:id="rId5"/>
            </p:custDataLst>
          </p:nvPr>
        </p:nvPicPr>
        <p:blipFill>
          <a:blip r:embed="rId12"/>
          <a:stretch>
            <a:fillRect/>
          </a:stretch>
        </p:blipFill>
        <p:spPr>
          <a:xfrm>
            <a:off x="7734915" y="3072196"/>
            <a:ext cx="252233" cy="247808"/>
          </a:xfrm>
          <a:prstGeom prst="rect">
            <a:avLst/>
          </a:prstGeom>
        </p:spPr>
      </p:pic>
    </p:spTree>
    <p:extLst>
      <p:ext uri="{BB962C8B-B14F-4D97-AF65-F5344CB8AC3E}">
        <p14:creationId xmlns:p14="http://schemas.microsoft.com/office/powerpoint/2010/main" val="3046418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documentclass{article}&#10;\usepackage{amsmath}&#10;\usepackage{amsfonts}&#10;\usepackage{bm}&#10;\usepackage{mathtools}&#10;\pagestyle{empty}&#10;\usepackage{physics}&#10;\usepackage{tcolorbox}&#10;\usepackage{upgreek}&#10;&#10;\begin{document}&#10;&#10;\begin{align*}&#10; = &amp; \sum_{f\in\mathcal{F}_{pre}}   \sum_{s\in\mathcal{F}_{post}}  \left(\int_{0}^{T} A_+(w)\uptheta(t-t_f)\exp(-\frac{t-t_f}{\tau_-})\delta(t-t_s)\text{d}t\right.\\&#10; &amp; + \left.\int_{0}^{T}A_-(w)\uptheta(t-t_s)\exp(-\frac{t-t_s}{\tau_+})\delta(t-t_{pre}^{(f)})\text{d}t\right)=\sum_{f\in\mathcal{F}_{pre}}   \sum_{s\in\mathcal{F}_{post}} \colorbox{green!30!white}{$\Delta_w(t_f,t_s)$}\\&#10; \Longrightarrow  &amp; \Delta_w(t_f,t_s) = A_+(w(t_s))\colorbox{yellow!50!white}{$\uptheta(t_s-t_f)$}\exp(-\frac{t_s-t_f}{\tau_+}) + \\&#10; &amp; - A_-(w(t_f))\colorbox{yellow!50!white}{$\uptheta(t_f-t_s)$}\exp(-\frac{t_f-t_s}{\tau_-})\\&#10; \Longrightarrow &amp; \Delta_w(t_{{pre}} - t_{{post}} ) = \left\{\begin{array}{cc}&#10;     A_+(w(t_{{post}}))\exp(\frac{t_{{pre}}-t_{{post}}}{\tau_+}) &amp; \:\text{if}\quad t_{{post}}-t_{{pre}}&gt;0\\&#10;     A_-(w(t_{{pre}}))\exp(\frac{t_{{post}}-t_{{pre}}}{\tau_-}) &amp; \:\text{if}\quad t_{{pre}}-t_{{post}}&gt;0\\&#10;\end{array}\right.&#10;\end{align*}&#10;&#10;&#10;&#10;&#10;&#10;&#10;&#10;&#10;&#10;\end{document}" title="IguanaTex Bitmap Display">
            <a:extLst>
              <a:ext uri="{FF2B5EF4-FFF2-40B4-BE49-F238E27FC236}">
                <a16:creationId xmlns:a16="http://schemas.microsoft.com/office/drawing/2014/main" id="{A76A618B-3047-4B92-A5E1-C9836B2940C1}"/>
              </a:ext>
            </a:extLst>
          </p:cNvPr>
          <p:cNvPicPr>
            <a:picLocks noChangeAspect="1"/>
          </p:cNvPicPr>
          <p:nvPr>
            <p:custDataLst>
              <p:tags r:id="rId1"/>
            </p:custDataLst>
          </p:nvPr>
        </p:nvPicPr>
        <p:blipFill>
          <a:blip r:embed="rId4"/>
          <a:stretch>
            <a:fillRect/>
          </a:stretch>
        </p:blipFill>
        <p:spPr>
          <a:xfrm>
            <a:off x="23994" y="272247"/>
            <a:ext cx="9096012" cy="4139218"/>
          </a:xfrm>
          <a:prstGeom prst="rect">
            <a:avLst/>
          </a:prstGeom>
        </p:spPr>
      </p:pic>
    </p:spTree>
    <p:extLst>
      <p:ext uri="{BB962C8B-B14F-4D97-AF65-F5344CB8AC3E}">
        <p14:creationId xmlns:p14="http://schemas.microsoft.com/office/powerpoint/2010/main" val="553105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E62AAA-9062-6C66-E954-A0C3F1374390}"/>
              </a:ext>
            </a:extLst>
          </p:cNvPr>
          <p:cNvSpPr>
            <a:spLocks noGrp="1"/>
          </p:cNvSpPr>
          <p:nvPr>
            <p:ph type="title"/>
          </p:nvPr>
        </p:nvSpPr>
        <p:spPr>
          <a:xfrm>
            <a:off x="311700" y="221525"/>
            <a:ext cx="8520600" cy="796200"/>
          </a:xfrm>
        </p:spPr>
        <p:txBody>
          <a:bodyPr wrap="square" anchor="t">
            <a:normAutofit/>
          </a:bodyPr>
          <a:lstStyle/>
          <a:p>
            <a:pPr algn="ctr"/>
            <a:r>
              <a:rPr lang="en-US" dirty="0"/>
              <a:t>Spiking Neural Networks: why?</a:t>
            </a:r>
          </a:p>
        </p:txBody>
      </p:sp>
      <p:sp>
        <p:nvSpPr>
          <p:cNvPr id="5" name="Oval 4">
            <a:extLst>
              <a:ext uri="{FF2B5EF4-FFF2-40B4-BE49-F238E27FC236}">
                <a16:creationId xmlns:a16="http://schemas.microsoft.com/office/drawing/2014/main" id="{0F668F9C-EA32-6CB3-46AE-C0A7F06A8807}"/>
              </a:ext>
            </a:extLst>
          </p:cNvPr>
          <p:cNvSpPr/>
          <p:nvPr/>
        </p:nvSpPr>
        <p:spPr>
          <a:xfrm>
            <a:off x="825749" y="1488175"/>
            <a:ext cx="1544062" cy="1544062"/>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 name="Rectangle 5" descr="Lightbulb">
            <a:extLst>
              <a:ext uri="{FF2B5EF4-FFF2-40B4-BE49-F238E27FC236}">
                <a16:creationId xmlns:a16="http://schemas.microsoft.com/office/drawing/2014/main" id="{8117AA5F-A2BB-FB7F-911A-BA0051BFE922}"/>
              </a:ext>
            </a:extLst>
          </p:cNvPr>
          <p:cNvSpPr/>
          <p:nvPr/>
        </p:nvSpPr>
        <p:spPr>
          <a:xfrm>
            <a:off x="1154812" y="1817237"/>
            <a:ext cx="885937" cy="88593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7" name="Freeform: Shape 6">
            <a:extLst>
              <a:ext uri="{FF2B5EF4-FFF2-40B4-BE49-F238E27FC236}">
                <a16:creationId xmlns:a16="http://schemas.microsoft.com/office/drawing/2014/main" id="{E1FD5AB3-FF86-6D6D-6466-E418FFED6D0A}"/>
              </a:ext>
            </a:extLst>
          </p:cNvPr>
          <p:cNvSpPr/>
          <p:nvPr/>
        </p:nvSpPr>
        <p:spPr>
          <a:xfrm>
            <a:off x="332156" y="3513175"/>
            <a:ext cx="2531250" cy="720000"/>
          </a:xfrm>
          <a:custGeom>
            <a:avLst/>
            <a:gdLst>
              <a:gd name="connsiteX0" fmla="*/ 0 w 2531250"/>
              <a:gd name="connsiteY0" fmla="*/ 0 h 720000"/>
              <a:gd name="connsiteX1" fmla="*/ 2531250 w 2531250"/>
              <a:gd name="connsiteY1" fmla="*/ 0 h 720000"/>
              <a:gd name="connsiteX2" fmla="*/ 2531250 w 2531250"/>
              <a:gd name="connsiteY2" fmla="*/ 720000 h 720000"/>
              <a:gd name="connsiteX3" fmla="*/ 0 w 2531250"/>
              <a:gd name="connsiteY3" fmla="*/ 720000 h 720000"/>
              <a:gd name="connsiteX4" fmla="*/ 0 w 25312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0" h="720000">
                <a:moveTo>
                  <a:pt x="0" y="0"/>
                </a:moveTo>
                <a:lnTo>
                  <a:pt x="2531250" y="0"/>
                </a:lnTo>
                <a:lnTo>
                  <a:pt x="25312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Low power consumption</a:t>
            </a:r>
            <a:endParaRPr lang="en-US" sz="2300" kern="1200" dirty="0"/>
          </a:p>
        </p:txBody>
      </p:sp>
      <p:grpSp>
        <p:nvGrpSpPr>
          <p:cNvPr id="14" name="Group 13">
            <a:extLst>
              <a:ext uri="{FF2B5EF4-FFF2-40B4-BE49-F238E27FC236}">
                <a16:creationId xmlns:a16="http://schemas.microsoft.com/office/drawing/2014/main" id="{7E8CB906-7076-3A7B-5186-D7BC49D15B50}"/>
              </a:ext>
            </a:extLst>
          </p:cNvPr>
          <p:cNvGrpSpPr/>
          <p:nvPr/>
        </p:nvGrpSpPr>
        <p:grpSpPr>
          <a:xfrm>
            <a:off x="3306375" y="1488175"/>
            <a:ext cx="2531250" cy="2745000"/>
            <a:chOff x="3306375" y="1488175"/>
            <a:chExt cx="2531250" cy="2745000"/>
          </a:xfrm>
        </p:grpSpPr>
        <p:sp>
          <p:nvSpPr>
            <p:cNvPr id="8" name="Oval 7">
              <a:extLst>
                <a:ext uri="{FF2B5EF4-FFF2-40B4-BE49-F238E27FC236}">
                  <a16:creationId xmlns:a16="http://schemas.microsoft.com/office/drawing/2014/main" id="{0F9F1A9C-437D-1232-E51D-E921CD35DDC0}"/>
                </a:ext>
              </a:extLst>
            </p:cNvPr>
            <p:cNvSpPr/>
            <p:nvPr/>
          </p:nvSpPr>
          <p:spPr>
            <a:xfrm>
              <a:off x="3799968" y="1488175"/>
              <a:ext cx="1544062" cy="1544062"/>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9" name="Rectangle 8" descr="Head with Gears">
              <a:extLst>
                <a:ext uri="{FF2B5EF4-FFF2-40B4-BE49-F238E27FC236}">
                  <a16:creationId xmlns:a16="http://schemas.microsoft.com/office/drawing/2014/main" id="{06B67729-695D-94F4-0CE2-40369289A6CE}"/>
                </a:ext>
              </a:extLst>
            </p:cNvPr>
            <p:cNvSpPr/>
            <p:nvPr/>
          </p:nvSpPr>
          <p:spPr>
            <a:xfrm>
              <a:off x="4129031" y="1817237"/>
              <a:ext cx="885937" cy="885937"/>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10" name="Freeform: Shape 9">
              <a:extLst>
                <a:ext uri="{FF2B5EF4-FFF2-40B4-BE49-F238E27FC236}">
                  <a16:creationId xmlns:a16="http://schemas.microsoft.com/office/drawing/2014/main" id="{D0BA0751-66F5-FCD2-D073-8E1EDAD31A21}"/>
                </a:ext>
              </a:extLst>
            </p:cNvPr>
            <p:cNvSpPr/>
            <p:nvPr/>
          </p:nvSpPr>
          <p:spPr>
            <a:xfrm>
              <a:off x="3306375" y="3513175"/>
              <a:ext cx="2531250" cy="720000"/>
            </a:xfrm>
            <a:custGeom>
              <a:avLst/>
              <a:gdLst>
                <a:gd name="connsiteX0" fmla="*/ 0 w 2531250"/>
                <a:gd name="connsiteY0" fmla="*/ 0 h 720000"/>
                <a:gd name="connsiteX1" fmla="*/ 2531250 w 2531250"/>
                <a:gd name="connsiteY1" fmla="*/ 0 h 720000"/>
                <a:gd name="connsiteX2" fmla="*/ 2531250 w 2531250"/>
                <a:gd name="connsiteY2" fmla="*/ 720000 h 720000"/>
                <a:gd name="connsiteX3" fmla="*/ 0 w 2531250"/>
                <a:gd name="connsiteY3" fmla="*/ 720000 h 720000"/>
                <a:gd name="connsiteX4" fmla="*/ 0 w 25312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0" h="720000">
                  <a:moveTo>
                    <a:pt x="0" y="0"/>
                  </a:moveTo>
                  <a:lnTo>
                    <a:pt x="2531250" y="0"/>
                  </a:lnTo>
                  <a:lnTo>
                    <a:pt x="25312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Fast Inference</a:t>
              </a:r>
              <a:endParaRPr lang="en-US" sz="2300" kern="1200" dirty="0"/>
            </a:p>
          </p:txBody>
        </p:sp>
      </p:grpSp>
      <p:grpSp>
        <p:nvGrpSpPr>
          <p:cNvPr id="15" name="Group 14">
            <a:extLst>
              <a:ext uri="{FF2B5EF4-FFF2-40B4-BE49-F238E27FC236}">
                <a16:creationId xmlns:a16="http://schemas.microsoft.com/office/drawing/2014/main" id="{10374DD2-BEC6-56CB-C9D3-D91FCF55DD9D}"/>
              </a:ext>
            </a:extLst>
          </p:cNvPr>
          <p:cNvGrpSpPr/>
          <p:nvPr/>
        </p:nvGrpSpPr>
        <p:grpSpPr>
          <a:xfrm>
            <a:off x="6280596" y="1488175"/>
            <a:ext cx="2531250" cy="2745000"/>
            <a:chOff x="6280593" y="1488175"/>
            <a:chExt cx="2531250" cy="2745000"/>
          </a:xfrm>
        </p:grpSpPr>
        <p:sp>
          <p:nvSpPr>
            <p:cNvPr id="11" name="Oval 10">
              <a:extLst>
                <a:ext uri="{FF2B5EF4-FFF2-40B4-BE49-F238E27FC236}">
                  <a16:creationId xmlns:a16="http://schemas.microsoft.com/office/drawing/2014/main" id="{37FC8851-565A-536B-6080-60F608455217}"/>
                </a:ext>
              </a:extLst>
            </p:cNvPr>
            <p:cNvSpPr/>
            <p:nvPr/>
          </p:nvSpPr>
          <p:spPr>
            <a:xfrm>
              <a:off x="6774187" y="1488175"/>
              <a:ext cx="1544062" cy="1544062"/>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2" name="Rectangle 11" descr="DNA">
              <a:extLst>
                <a:ext uri="{FF2B5EF4-FFF2-40B4-BE49-F238E27FC236}">
                  <a16:creationId xmlns:a16="http://schemas.microsoft.com/office/drawing/2014/main" id="{5025B461-EC1E-EEF9-D010-6973AED2E902}"/>
                </a:ext>
              </a:extLst>
            </p:cNvPr>
            <p:cNvSpPr/>
            <p:nvPr/>
          </p:nvSpPr>
          <p:spPr>
            <a:xfrm>
              <a:off x="7103250" y="1817237"/>
              <a:ext cx="885937" cy="885937"/>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13" name="Freeform: Shape 12">
              <a:extLst>
                <a:ext uri="{FF2B5EF4-FFF2-40B4-BE49-F238E27FC236}">
                  <a16:creationId xmlns:a16="http://schemas.microsoft.com/office/drawing/2014/main" id="{FA3CAA00-F422-439F-4F19-1451E7F2F098}"/>
                </a:ext>
              </a:extLst>
            </p:cNvPr>
            <p:cNvSpPr/>
            <p:nvPr/>
          </p:nvSpPr>
          <p:spPr>
            <a:xfrm>
              <a:off x="6280593" y="3513175"/>
              <a:ext cx="2531250" cy="720000"/>
            </a:xfrm>
            <a:custGeom>
              <a:avLst/>
              <a:gdLst>
                <a:gd name="connsiteX0" fmla="*/ 0 w 2531250"/>
                <a:gd name="connsiteY0" fmla="*/ 0 h 720000"/>
                <a:gd name="connsiteX1" fmla="*/ 2531250 w 2531250"/>
                <a:gd name="connsiteY1" fmla="*/ 0 h 720000"/>
                <a:gd name="connsiteX2" fmla="*/ 2531250 w 2531250"/>
                <a:gd name="connsiteY2" fmla="*/ 720000 h 720000"/>
                <a:gd name="connsiteX3" fmla="*/ 0 w 2531250"/>
                <a:gd name="connsiteY3" fmla="*/ 720000 h 720000"/>
                <a:gd name="connsiteX4" fmla="*/ 0 w 25312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1250" h="720000">
                  <a:moveTo>
                    <a:pt x="0" y="0"/>
                  </a:moveTo>
                  <a:lnTo>
                    <a:pt x="2531250" y="0"/>
                  </a:lnTo>
                  <a:lnTo>
                    <a:pt x="25312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Biological Plausibility</a:t>
              </a:r>
              <a:endParaRPr lang="en-US" sz="2300" kern="1200" dirty="0"/>
            </a:p>
          </p:txBody>
        </p:sp>
      </p:grpSp>
    </p:spTree>
    <p:extLst>
      <p:ext uri="{BB962C8B-B14F-4D97-AF65-F5344CB8AC3E}">
        <p14:creationId xmlns:p14="http://schemas.microsoft.com/office/powerpoint/2010/main" val="414921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A780B-775B-F9F1-A096-4EE137CF4B94}"/>
            </a:ext>
          </a:extLst>
        </p:cNvPr>
        <p:cNvGrpSpPr/>
        <p:nvPr/>
      </p:nvGrpSpPr>
      <p:grpSpPr>
        <a:xfrm>
          <a:off x="0" y="0"/>
          <a:ext cx="0" cy="0"/>
          <a:chOff x="0" y="0"/>
          <a:chExt cx="0" cy="0"/>
        </a:xfrm>
      </p:grpSpPr>
      <p:pic>
        <p:nvPicPr>
          <p:cNvPr id="9" name="Picture 8" descr="\documentclass{article}&#10;\usepackage{amsmath}&#10;\usepackage{amsfonts}&#10;\usepackage{bm}&#10;\usepackage{mathtools}&#10;\pagestyle{empty}&#10;\usepackage{physics}&#10;&#10;\begin{document}&#10;&#10;\begin{align*}&#10;\Delta_w(\Delta t) = \left\{ \begin{array}{cc}&#10;  A_+\exp(\frac{\Delta t}{\tau_+}) &amp; \text{if} \:\:t_{\text{post}}&gt;t_{\text{pre}}  \\&#10;  -A_-\exp(\frac{-\Delta t}{\tau_-}) &amp; \text{if} \:\:t_{\text{pre}}&gt;t_{\text{post}}  &#10; \end{array}\right.&#10;\end{align*}&#10;&#10;&#10;&#10;&#10;\end{document}" title="IguanaTex Bitmap Display">
            <a:extLst>
              <a:ext uri="{FF2B5EF4-FFF2-40B4-BE49-F238E27FC236}">
                <a16:creationId xmlns:a16="http://schemas.microsoft.com/office/drawing/2014/main" id="{EEF39726-47C2-BE1A-7CF6-E6E8B8283D7C}"/>
              </a:ext>
            </a:extLst>
          </p:cNvPr>
          <p:cNvPicPr>
            <a:picLocks noChangeAspect="1"/>
          </p:cNvPicPr>
          <p:nvPr>
            <p:custDataLst>
              <p:tags r:id="rId1"/>
            </p:custDataLst>
          </p:nvPr>
        </p:nvPicPr>
        <p:blipFill>
          <a:blip r:embed="rId6"/>
          <a:stretch>
            <a:fillRect/>
          </a:stretch>
        </p:blipFill>
        <p:spPr>
          <a:xfrm>
            <a:off x="1791339" y="1574078"/>
            <a:ext cx="5461388" cy="997673"/>
          </a:xfrm>
          <a:prstGeom prst="rect">
            <a:avLst/>
          </a:prstGeom>
        </p:spPr>
      </p:pic>
      <p:sp>
        <p:nvSpPr>
          <p:cNvPr id="13" name="TextBox 12">
            <a:extLst>
              <a:ext uri="{FF2B5EF4-FFF2-40B4-BE49-F238E27FC236}">
                <a16:creationId xmlns:a16="http://schemas.microsoft.com/office/drawing/2014/main" id="{9CD0880B-2E75-2B0E-0920-31CBCFB041DB}"/>
              </a:ext>
            </a:extLst>
          </p:cNvPr>
          <p:cNvSpPr txBox="1"/>
          <p:nvPr/>
        </p:nvSpPr>
        <p:spPr>
          <a:xfrm>
            <a:off x="531054" y="393627"/>
            <a:ext cx="7997483" cy="400110"/>
          </a:xfrm>
          <a:prstGeom prst="rect">
            <a:avLst/>
          </a:prstGeom>
          <a:noFill/>
        </p:spPr>
        <p:txBody>
          <a:bodyPr wrap="square" rtlCol="0">
            <a:spAutoFit/>
          </a:bodyPr>
          <a:lstStyle/>
          <a:p>
            <a:r>
              <a:rPr lang="en-US" sz="2000" dirty="0">
                <a:latin typeface="Lexend Light" pitchFamily="2" charset="0"/>
                <a:ea typeface="CMU Serif" panose="02000603000000000000" pitchFamily="2" charset="0"/>
                <a:cs typeface="CMU Serif" panose="02000603000000000000" pitchFamily="2" charset="0"/>
              </a:rPr>
              <a:t>We have obtained the classic STDP rule for a pair of spikes</a:t>
            </a:r>
          </a:p>
        </p:txBody>
      </p:sp>
      <p:sp>
        <p:nvSpPr>
          <p:cNvPr id="2" name="TextBox 1">
            <a:extLst>
              <a:ext uri="{FF2B5EF4-FFF2-40B4-BE49-F238E27FC236}">
                <a16:creationId xmlns:a16="http://schemas.microsoft.com/office/drawing/2014/main" id="{0E31241D-B943-2CDF-FEF2-F3DE33576397}"/>
              </a:ext>
            </a:extLst>
          </p:cNvPr>
          <p:cNvSpPr txBox="1"/>
          <p:nvPr/>
        </p:nvSpPr>
        <p:spPr>
          <a:xfrm>
            <a:off x="531054" y="2895357"/>
            <a:ext cx="8081891" cy="400110"/>
          </a:xfrm>
          <a:prstGeom prst="rect">
            <a:avLst/>
          </a:prstGeom>
          <a:noFill/>
        </p:spPr>
        <p:txBody>
          <a:bodyPr wrap="square" rtlCol="0">
            <a:spAutoFit/>
          </a:bodyPr>
          <a:lstStyle/>
          <a:p>
            <a:r>
              <a:rPr lang="en-US" sz="2000" dirty="0">
                <a:latin typeface="Lexend Light" pitchFamily="2" charset="0"/>
                <a:ea typeface="CMU Serif" panose="02000603000000000000" pitchFamily="2" charset="0"/>
                <a:cs typeface="CMU Serif" panose="02000603000000000000" pitchFamily="2" charset="0"/>
              </a:rPr>
              <a:t>and the overall weight update at the and of simulation would be</a:t>
            </a:r>
          </a:p>
        </p:txBody>
      </p:sp>
      <p:pic>
        <p:nvPicPr>
          <p:cNvPr id="7" name="Picture 6" descr="\documentclass{article}&#10;\usepackage{amsmath}&#10;\usepackage{amsfonts}&#10;\usepackage{bm}&#10;\usepackage{mathtools}&#10;\usepackage{physics}&#10;\usepackage{upgreek}&#10;&#10;\pagestyle{empty}&#10;\begin{document}&#10;&#10;\begin{align*}&#10;w(T)-w(0) &amp; = \sum_{f\in\mathcal{F}_{pre}}\sum_{s\in\mathcal{F}_{post}}\Delta_w(t_f-t_s)&#10;\end{align*}&#10;&#10;&#10;&#10;&#10;\end{document}" title="IguanaTex Bitmap Display">
            <a:extLst>
              <a:ext uri="{FF2B5EF4-FFF2-40B4-BE49-F238E27FC236}">
                <a16:creationId xmlns:a16="http://schemas.microsoft.com/office/drawing/2014/main" id="{B6F4EAB1-9833-80D6-01B2-2866E320EFE9}"/>
              </a:ext>
            </a:extLst>
          </p:cNvPr>
          <p:cNvPicPr>
            <a:picLocks noChangeAspect="1"/>
          </p:cNvPicPr>
          <p:nvPr>
            <p:custDataLst>
              <p:tags r:id="rId2"/>
            </p:custDataLst>
          </p:nvPr>
        </p:nvPicPr>
        <p:blipFill>
          <a:blip r:embed="rId7"/>
          <a:stretch>
            <a:fillRect/>
          </a:stretch>
        </p:blipFill>
        <p:spPr>
          <a:xfrm>
            <a:off x="1786173" y="3619074"/>
            <a:ext cx="5386970" cy="713143"/>
          </a:xfrm>
          <a:prstGeom prst="rect">
            <a:avLst/>
          </a:prstGeom>
        </p:spPr>
      </p:pic>
      <p:pic>
        <p:nvPicPr>
          <p:cNvPr id="4" name="Picture 3" descr="\documentclass{article}&#10;\usepackage{amsmath}&#10;\usepackage{amsfonts}&#10;\usepackage{bm}&#10;\usepackage{mathtools}&#10;\pagestyle{empty}&#10;\usepackage{physics}&#10;&#10;\begin{document}&#10;&#10;\begin{align*}&#10;\left(\Delta t \vcentcolon= t_{\text{pre}}\!-\!t_{\text{post}} ,\quad A_{\pm}(w)\equiv A_{\pm} \right)&#10;\end{align*}&#10;&#10;&#10;&#10;&#10;\end{document}" title="IguanaTex Bitmap Display">
            <a:extLst>
              <a:ext uri="{FF2B5EF4-FFF2-40B4-BE49-F238E27FC236}">
                <a16:creationId xmlns:a16="http://schemas.microsoft.com/office/drawing/2014/main" id="{F8017926-8C4C-1F0C-7EAB-4960CEAF5526}"/>
              </a:ext>
            </a:extLst>
          </p:cNvPr>
          <p:cNvPicPr>
            <a:picLocks noChangeAspect="1"/>
          </p:cNvPicPr>
          <p:nvPr>
            <p:custDataLst>
              <p:tags r:id="rId3"/>
            </p:custDataLst>
          </p:nvPr>
        </p:nvPicPr>
        <p:blipFill>
          <a:blip r:embed="rId8"/>
          <a:stretch>
            <a:fillRect/>
          </a:stretch>
        </p:blipFill>
        <p:spPr>
          <a:xfrm>
            <a:off x="661415" y="964121"/>
            <a:ext cx="4097662" cy="287585"/>
          </a:xfrm>
          <a:prstGeom prst="rect">
            <a:avLst/>
          </a:prstGeom>
        </p:spPr>
      </p:pic>
    </p:spTree>
    <p:extLst>
      <p:ext uri="{BB962C8B-B14F-4D97-AF65-F5344CB8AC3E}">
        <p14:creationId xmlns:p14="http://schemas.microsoft.com/office/powerpoint/2010/main" val="21944880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E2FE-CB4F-E990-6669-D51EE1F56AB0}"/>
              </a:ext>
            </a:extLst>
          </p:cNvPr>
          <p:cNvSpPr>
            <a:spLocks noGrp="1"/>
          </p:cNvSpPr>
          <p:nvPr>
            <p:ph type="title"/>
          </p:nvPr>
        </p:nvSpPr>
        <p:spPr>
          <a:xfrm>
            <a:off x="311700" y="67350"/>
            <a:ext cx="8520600" cy="796200"/>
          </a:xfrm>
        </p:spPr>
        <p:txBody>
          <a:bodyPr/>
          <a:lstStyle/>
          <a:p>
            <a:r>
              <a:rPr lang="en-US" dirty="0"/>
              <a:t>The algorithm</a:t>
            </a:r>
          </a:p>
        </p:txBody>
      </p:sp>
      <p:sp>
        <p:nvSpPr>
          <p:cNvPr id="3" name="Content Placeholder 2">
            <a:extLst>
              <a:ext uri="{FF2B5EF4-FFF2-40B4-BE49-F238E27FC236}">
                <a16:creationId xmlns:a16="http://schemas.microsoft.com/office/drawing/2014/main" id="{A2DF57A6-64C5-9C6C-0C76-46C3B022A74A}"/>
              </a:ext>
            </a:extLst>
          </p:cNvPr>
          <p:cNvSpPr>
            <a:spLocks noGrp="1"/>
          </p:cNvSpPr>
          <p:nvPr>
            <p:ph idx="1"/>
          </p:nvPr>
        </p:nvSpPr>
        <p:spPr>
          <a:xfrm>
            <a:off x="311700" y="652825"/>
            <a:ext cx="8520600" cy="4279950"/>
          </a:xfrm>
        </p:spPr>
        <p:txBody>
          <a:bodyPr/>
          <a:lstStyle/>
          <a:p>
            <a:pPr>
              <a:lnSpc>
                <a:spcPct val="150000"/>
              </a:lnSpc>
            </a:pPr>
            <a:r>
              <a:rPr lang="en-US" sz="2200" dirty="0"/>
              <a:t>Do we really use this formula?</a:t>
            </a:r>
          </a:p>
          <a:p>
            <a:pPr lvl="1">
              <a:lnSpc>
                <a:spcPct val="150000"/>
              </a:lnSpc>
              <a:buFont typeface="Courier New" panose="02070309020205020404" pitchFamily="49" charset="0"/>
              <a:buChar char="o"/>
            </a:pPr>
            <a:r>
              <a:rPr lang="en-US" dirty="0"/>
              <a:t>Flops</a:t>
            </a:r>
          </a:p>
          <a:p>
            <a:pPr lvl="1">
              <a:lnSpc>
                <a:spcPct val="150000"/>
              </a:lnSpc>
              <a:buFont typeface="Courier New" panose="02070309020205020404" pitchFamily="49" charset="0"/>
              <a:buChar char="o"/>
            </a:pPr>
            <a:r>
              <a:rPr lang="en-US" dirty="0"/>
              <a:t>Update the weight only at the end</a:t>
            </a:r>
          </a:p>
          <a:p>
            <a:pPr lvl="1">
              <a:lnSpc>
                <a:spcPct val="150000"/>
              </a:lnSpc>
              <a:buFont typeface="Courier New" panose="02070309020205020404" pitchFamily="49" charset="0"/>
              <a:buChar char="o"/>
            </a:pPr>
            <a:r>
              <a:rPr lang="en-US" dirty="0"/>
              <a:t>Memory </a:t>
            </a:r>
          </a:p>
          <a:p>
            <a:pPr>
              <a:lnSpc>
                <a:spcPct val="150000"/>
              </a:lnSpc>
            </a:pPr>
            <a:r>
              <a:rPr lang="en-US" sz="2200" dirty="0"/>
              <a:t>Use the synaptic traces                 to achieve an optimized version</a:t>
            </a:r>
          </a:p>
          <a:p>
            <a:pPr lvl="1">
              <a:lnSpc>
                <a:spcPct val="150000"/>
              </a:lnSpc>
              <a:buFont typeface="Courier New" panose="02070309020205020404" pitchFamily="49" charset="0"/>
              <a:buChar char="o"/>
            </a:pPr>
            <a:r>
              <a:rPr lang="en-US" dirty="0"/>
              <a:t>Flops</a:t>
            </a:r>
          </a:p>
          <a:p>
            <a:pPr lvl="1">
              <a:lnSpc>
                <a:spcPct val="150000"/>
              </a:lnSpc>
              <a:buFont typeface="Courier New" panose="02070309020205020404" pitchFamily="49" charset="0"/>
              <a:buChar char="o"/>
            </a:pPr>
            <a:r>
              <a:rPr lang="en-US" dirty="0"/>
              <a:t>Memory </a:t>
            </a:r>
          </a:p>
        </p:txBody>
      </p:sp>
      <p:pic>
        <p:nvPicPr>
          <p:cNvPr id="8" name="Picture 7" descr="\documentclass{article}&#10;\usepackage{amsmath}&#10;\usepackage{amsfonts}&#10;\usepackage{bm}&#10;\usepackage{mathtools}&#10;\pagestyle{empty}&#10;\usepackage{physics}&#10;&#10;\begin{document}&#10;&#10;\begin{align*}&#10;\mathcal{O}(J\cdot I\cdot |\mathcal{F}_{pre}|\cdot|\mathcal{F}_{post}|)&#10;\end{align*}&#10;&#10;&#10;&#10;&#10;\end{document}" title="IguanaTex Bitmap Display">
            <a:extLst>
              <a:ext uri="{FF2B5EF4-FFF2-40B4-BE49-F238E27FC236}">
                <a16:creationId xmlns:a16="http://schemas.microsoft.com/office/drawing/2014/main" id="{69CD9DFD-B3A1-1FCC-F75B-6857833C76E1}"/>
              </a:ext>
            </a:extLst>
          </p:cNvPr>
          <p:cNvPicPr>
            <a:picLocks noChangeAspect="1"/>
          </p:cNvPicPr>
          <p:nvPr>
            <p:custDataLst>
              <p:tags r:id="rId1"/>
            </p:custDataLst>
          </p:nvPr>
        </p:nvPicPr>
        <p:blipFill>
          <a:blip r:embed="rId8"/>
          <a:stretch>
            <a:fillRect/>
          </a:stretch>
        </p:blipFill>
        <p:spPr>
          <a:xfrm>
            <a:off x="2136137" y="1410488"/>
            <a:ext cx="2810973" cy="289981"/>
          </a:xfrm>
          <a:prstGeom prst="rect">
            <a:avLst/>
          </a:prstGeom>
        </p:spPr>
      </p:pic>
      <p:pic>
        <p:nvPicPr>
          <p:cNvPr id="6" name="Picture 5" descr="\documentclass{article}&#10;\usepackage{amsmath}&#10;\usepackage{amsfonts}&#10;\usepackage{bm}&#10;\usepackage{mathtools}&#10;\pagestyle{empty}&#10;\usepackage{physics}&#10;&#10;\begin{document}&#10;&#10;\begin{align*}&#10;a(t), b(t)&#10;\end{align*}&#10;&#10;&#10;&#10;&#10;\end{document}" title="IguanaTex Bitmap Display">
            <a:extLst>
              <a:ext uri="{FF2B5EF4-FFF2-40B4-BE49-F238E27FC236}">
                <a16:creationId xmlns:a16="http://schemas.microsoft.com/office/drawing/2014/main" id="{B1ECC1BC-D001-BE88-4453-77B34A5C1496}"/>
              </a:ext>
            </a:extLst>
          </p:cNvPr>
          <p:cNvPicPr>
            <a:picLocks noChangeAspect="1"/>
          </p:cNvPicPr>
          <p:nvPr>
            <p:custDataLst>
              <p:tags r:id="rId2"/>
            </p:custDataLst>
          </p:nvPr>
        </p:nvPicPr>
        <p:blipFill>
          <a:blip r:embed="rId9"/>
          <a:stretch>
            <a:fillRect/>
          </a:stretch>
        </p:blipFill>
        <p:spPr>
          <a:xfrm>
            <a:off x="4141429" y="2878684"/>
            <a:ext cx="1077029" cy="305371"/>
          </a:xfrm>
          <a:prstGeom prst="rect">
            <a:avLst/>
          </a:prstGeom>
        </p:spPr>
      </p:pic>
      <p:pic>
        <p:nvPicPr>
          <p:cNvPr id="10" name="Picture 9" descr="\documentclass{article}&#10;\usepackage{amsmath}&#10;\usepackage{amsfonts}&#10;\usepackage{bm}&#10;\usepackage{mathtools}&#10;\pagestyle{empty}&#10;\usepackage{physics}&#10;&#10;\begin{document}&#10;&#10;\begin{align*}&#10;\mathcal{O}(J\cdot I\cdot (|\mathcal{F}_{pre}|+|\mathcal{F}_{post}|))&#10;\end{align*}&#10;&#10;&#10;&#10;&#10;\end{document}" title="IguanaTex Bitmap Display">
            <a:extLst>
              <a:ext uri="{FF2B5EF4-FFF2-40B4-BE49-F238E27FC236}">
                <a16:creationId xmlns:a16="http://schemas.microsoft.com/office/drawing/2014/main" id="{E49BD6C9-494B-9338-6BFD-FD8809BAE758}"/>
              </a:ext>
            </a:extLst>
          </p:cNvPr>
          <p:cNvPicPr>
            <a:picLocks noChangeAspect="1"/>
          </p:cNvPicPr>
          <p:nvPr>
            <p:custDataLst>
              <p:tags r:id="rId3"/>
            </p:custDataLst>
          </p:nvPr>
        </p:nvPicPr>
        <p:blipFill>
          <a:blip r:embed="rId10"/>
          <a:stretch>
            <a:fillRect/>
          </a:stretch>
        </p:blipFill>
        <p:spPr>
          <a:xfrm>
            <a:off x="2197664" y="3913424"/>
            <a:ext cx="3168002" cy="289981"/>
          </a:xfrm>
          <a:prstGeom prst="rect">
            <a:avLst/>
          </a:prstGeom>
        </p:spPr>
      </p:pic>
      <p:pic>
        <p:nvPicPr>
          <p:cNvPr id="11" name="Picture 10" descr="\documentclass{article}&#10;\usepackage{amsmath}&#10;\usepackage{amsfonts}&#10;\usepackage{bm}&#10;\usepackage{mathtools}&#10;\pagestyle{empty}&#10;\usepackage{physics}&#10;&#10;&#10;\begin{document}&#10;&#10;&#10;&#10;\begin{equation*}&#10;\mathcal{O}(J\cdot I\cdot T^2)&#10;\end{equation*}&#10;&#10;&#10;\end{document}" title="IguanaTex Bitmap Display">
            <a:extLst>
              <a:ext uri="{FF2B5EF4-FFF2-40B4-BE49-F238E27FC236}">
                <a16:creationId xmlns:a16="http://schemas.microsoft.com/office/drawing/2014/main" id="{406C13E4-EDA1-AC68-1C41-DF6174EB4410}"/>
              </a:ext>
            </a:extLst>
          </p:cNvPr>
          <p:cNvPicPr>
            <a:picLocks noChangeAspect="1"/>
          </p:cNvPicPr>
          <p:nvPr>
            <p:custDataLst>
              <p:tags r:id="rId4"/>
            </p:custDataLst>
          </p:nvPr>
        </p:nvPicPr>
        <p:blipFill>
          <a:blip r:embed="rId11"/>
          <a:stretch>
            <a:fillRect/>
          </a:stretch>
        </p:blipFill>
        <p:spPr>
          <a:xfrm>
            <a:off x="2541321" y="2398261"/>
            <a:ext cx="1454934" cy="315124"/>
          </a:xfrm>
          <a:prstGeom prst="rect">
            <a:avLst/>
          </a:prstGeom>
        </p:spPr>
      </p:pic>
      <p:pic>
        <p:nvPicPr>
          <p:cNvPr id="14" name="Picture 13" descr="\documentclass{article}&#10;\usepackage{amsmath}&#10;\usepackage{amsfonts}&#10;\usepackage{bm}&#10;\usepackage{mathtools}&#10;\pagestyle{empty}&#10;\usepackage{physics}&#10;&#10;&#10;\begin{document}&#10;&#10;&#10;&#10;\begin{equation*}&#10;\mathcal{O}(J\cdot I)&#10;\end{equation*}&#10;&#10;&#10;\end{document}" title="IguanaTex Bitmap Display">
            <a:extLst>
              <a:ext uri="{FF2B5EF4-FFF2-40B4-BE49-F238E27FC236}">
                <a16:creationId xmlns:a16="http://schemas.microsoft.com/office/drawing/2014/main" id="{A51A9FC9-EB4C-26DC-92C0-68A5C845707B}"/>
              </a:ext>
            </a:extLst>
          </p:cNvPr>
          <p:cNvPicPr>
            <a:picLocks noChangeAspect="1"/>
          </p:cNvPicPr>
          <p:nvPr>
            <p:custDataLst>
              <p:tags r:id="rId5"/>
            </p:custDataLst>
          </p:nvPr>
        </p:nvPicPr>
        <p:blipFill>
          <a:blip r:embed="rId12"/>
          <a:stretch>
            <a:fillRect/>
          </a:stretch>
        </p:blipFill>
        <p:spPr>
          <a:xfrm>
            <a:off x="2596285" y="4427891"/>
            <a:ext cx="928610" cy="279924"/>
          </a:xfrm>
          <a:prstGeom prst="rect">
            <a:avLst/>
          </a:prstGeom>
        </p:spPr>
      </p:pic>
    </p:spTree>
    <p:extLst>
      <p:ext uri="{BB962C8B-B14F-4D97-AF65-F5344CB8AC3E}">
        <p14:creationId xmlns:p14="http://schemas.microsoft.com/office/powerpoint/2010/main" val="2929136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3CC47-6005-5F0B-7DC2-7C9B37C8C2BA}"/>
              </a:ext>
            </a:extLst>
          </p:cNvPr>
          <p:cNvSpPr>
            <a:spLocks noGrp="1"/>
          </p:cNvSpPr>
          <p:nvPr>
            <p:ph type="title"/>
          </p:nvPr>
        </p:nvSpPr>
        <p:spPr/>
        <p:txBody>
          <a:bodyPr/>
          <a:lstStyle/>
          <a:p>
            <a:r>
              <a:rPr lang="en-US" dirty="0"/>
              <a:t>Continuous time algorithm</a:t>
            </a:r>
          </a:p>
        </p:txBody>
      </p:sp>
      <p:sp>
        <p:nvSpPr>
          <p:cNvPr id="3" name="Content Placeholder 2">
            <a:extLst>
              <a:ext uri="{FF2B5EF4-FFF2-40B4-BE49-F238E27FC236}">
                <a16:creationId xmlns:a16="http://schemas.microsoft.com/office/drawing/2014/main" id="{07BAD111-1F75-43DB-3F31-CEFF2EAD4995}"/>
              </a:ext>
            </a:extLst>
          </p:cNvPr>
          <p:cNvSpPr>
            <a:spLocks noGrp="1"/>
          </p:cNvSpPr>
          <p:nvPr>
            <p:ph idx="1"/>
          </p:nvPr>
        </p:nvSpPr>
        <p:spPr>
          <a:xfrm>
            <a:off x="311700" y="863550"/>
            <a:ext cx="8520600" cy="3416400"/>
          </a:xfrm>
        </p:spPr>
        <p:txBody>
          <a:bodyPr/>
          <a:lstStyle/>
          <a:p>
            <a:pPr marL="590550" indent="-514350">
              <a:lnSpc>
                <a:spcPct val="200000"/>
              </a:lnSpc>
              <a:buFont typeface="+mj-lt"/>
              <a:buAutoNum type="romanLcPeriod"/>
            </a:pPr>
            <a:r>
              <a:rPr lang="en-US" dirty="0"/>
              <a:t>At any time the traces decay </a:t>
            </a:r>
          </a:p>
          <a:p>
            <a:pPr marL="590550" indent="-514350">
              <a:lnSpc>
                <a:spcPct val="200000"/>
              </a:lnSpc>
              <a:buFont typeface="+mj-lt"/>
              <a:buAutoNum type="romanLcPeriod"/>
            </a:pPr>
            <a:r>
              <a:rPr lang="en-US" dirty="0"/>
              <a:t>At presynaptic spike time</a:t>
            </a:r>
          </a:p>
          <a:p>
            <a:pPr marL="590550" indent="-514350">
              <a:lnSpc>
                <a:spcPct val="200000"/>
              </a:lnSpc>
              <a:buFont typeface="+mj-lt"/>
              <a:buAutoNum type="romanLcPeriod"/>
            </a:pPr>
            <a:endParaRPr lang="en-US" dirty="0"/>
          </a:p>
          <a:p>
            <a:pPr marL="590550" indent="-514350">
              <a:lnSpc>
                <a:spcPct val="200000"/>
              </a:lnSpc>
              <a:buFont typeface="+mj-lt"/>
              <a:buAutoNum type="romanLcPeriod"/>
            </a:pPr>
            <a:r>
              <a:rPr lang="en-US" dirty="0"/>
              <a:t>At postsynaptic spike time</a:t>
            </a:r>
          </a:p>
        </p:txBody>
      </p:sp>
      <p:pic>
        <p:nvPicPr>
          <p:cNvPr id="7" name="Picture 6" descr="\documentclass{article}&#10;\usepackage{amsmath}&#10;\usepackage{amsfonts}&#10;\usepackage{bm}&#10;\usepackage{mathtools}&#10;\pagestyle{empty}&#10;\usepackage{physics}&#10;&#10;&#10;\begin{document}&#10;&#10;&#10;&#10;\begin{equation*}&#10;\tau_+\dv{a(t)}{t}  = -a(t)&#10;\end{equation*}&#10;&#10;&#10;\end{document}" title="IguanaTex Bitmap Display">
            <a:extLst>
              <a:ext uri="{FF2B5EF4-FFF2-40B4-BE49-F238E27FC236}">
                <a16:creationId xmlns:a16="http://schemas.microsoft.com/office/drawing/2014/main" id="{9F94E5BF-172E-1010-C460-F57FD8DDF314}"/>
              </a:ext>
            </a:extLst>
          </p:cNvPr>
          <p:cNvPicPr>
            <a:picLocks noChangeAspect="1"/>
          </p:cNvPicPr>
          <p:nvPr>
            <p:custDataLst>
              <p:tags r:id="rId1"/>
            </p:custDataLst>
          </p:nvPr>
        </p:nvPicPr>
        <p:blipFill>
          <a:blip r:embed="rId5"/>
          <a:stretch>
            <a:fillRect/>
          </a:stretch>
        </p:blipFill>
        <p:spPr>
          <a:xfrm>
            <a:off x="5413419" y="1039112"/>
            <a:ext cx="2411703" cy="710035"/>
          </a:xfrm>
          <a:prstGeom prst="rect">
            <a:avLst/>
          </a:prstGeom>
        </p:spPr>
      </p:pic>
      <p:pic>
        <p:nvPicPr>
          <p:cNvPr id="17" name="Picture 16" descr="\documentclass{article}&#10;\usepackage{amsmath}&#10;\usepackage{amsfonts}&#10;\usepackage{bm}&#10;\usepackage{mathtools}&#10;\pagestyle{empty}&#10;\usepackage{physics}&#10;&#10;&#10;\begin{document}&#10;&#10;&#10;&#10;\begin{equation*}&#10;a(t)\gets a(t)+1,\qquad w(t)\gets w(t)-A_-b(t)&#10;\end{equation*}&#10;&#10;&#10;\end{document}" title="IguanaTex Bitmap Display">
            <a:extLst>
              <a:ext uri="{FF2B5EF4-FFF2-40B4-BE49-F238E27FC236}">
                <a16:creationId xmlns:a16="http://schemas.microsoft.com/office/drawing/2014/main" id="{7CAF4A22-ABCE-FAC6-3221-3C0DC53D419C}"/>
              </a:ext>
            </a:extLst>
          </p:cNvPr>
          <p:cNvPicPr>
            <a:picLocks noChangeAspect="1"/>
          </p:cNvPicPr>
          <p:nvPr>
            <p:custDataLst>
              <p:tags r:id="rId2"/>
            </p:custDataLst>
          </p:nvPr>
        </p:nvPicPr>
        <p:blipFill>
          <a:blip r:embed="rId6"/>
          <a:stretch>
            <a:fillRect/>
          </a:stretch>
        </p:blipFill>
        <p:spPr>
          <a:xfrm>
            <a:off x="1837372" y="2709178"/>
            <a:ext cx="5600912" cy="305371"/>
          </a:xfrm>
          <a:prstGeom prst="rect">
            <a:avLst/>
          </a:prstGeom>
        </p:spPr>
      </p:pic>
      <p:pic>
        <p:nvPicPr>
          <p:cNvPr id="15" name="Picture 14" descr="\documentclass{article}&#10;\usepackage{amsmath}&#10;\usepackage{amsfonts}&#10;\usepackage{bm}&#10;\usepackage{mathtools}&#10;\pagestyle{empty}&#10;\usepackage{physics}&#10;&#10;&#10;\begin{document}&#10;&#10;&#10;&#10;\begin{equation*}&#10;b(t)\gets b(t)+1,\qquad w(t)\gets w(t)+A_+a(t)&#10;\end{equation*}&#10;&#10;&#10;\end{document}" title="IguanaTex Bitmap Display">
            <a:extLst>
              <a:ext uri="{FF2B5EF4-FFF2-40B4-BE49-F238E27FC236}">
                <a16:creationId xmlns:a16="http://schemas.microsoft.com/office/drawing/2014/main" id="{0AB15CE8-F32A-60E0-AC78-1C82E99F0F26}"/>
              </a:ext>
            </a:extLst>
          </p:cNvPr>
          <p:cNvPicPr>
            <a:picLocks noChangeAspect="1"/>
          </p:cNvPicPr>
          <p:nvPr>
            <p:custDataLst>
              <p:tags r:id="rId3"/>
            </p:custDataLst>
          </p:nvPr>
        </p:nvPicPr>
        <p:blipFill>
          <a:blip r:embed="rId7"/>
          <a:stretch>
            <a:fillRect/>
          </a:stretch>
        </p:blipFill>
        <p:spPr>
          <a:xfrm>
            <a:off x="1837372" y="4147379"/>
            <a:ext cx="5614400" cy="307916"/>
          </a:xfrm>
          <a:prstGeom prst="rect">
            <a:avLst/>
          </a:prstGeom>
        </p:spPr>
      </p:pic>
    </p:spTree>
    <p:extLst>
      <p:ext uri="{BB962C8B-B14F-4D97-AF65-F5344CB8AC3E}">
        <p14:creationId xmlns:p14="http://schemas.microsoft.com/office/powerpoint/2010/main" val="3405231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6" name="Picture 5" descr="\documentclass{article}&#10;\usepackage{amsmath}&#10;\usepackage{amsfonts}&#10;\usepackage{bm}&#10;\usepackage{mathtools}&#10;\usepackage{physics}&#10;\usepackage{upgreek}&#10;&#10;\pagestyle{empty}&#10;\begin{document}&#10;&#10;\begin{align*}&#10;w(T)-w(0) &amp; = \sum_{f\in\mathcal{F}_{pre}}\sum_{s\in\mathcal{F}_{post}}\Delta_w(t_f-t_s)&#10;\end{align*}&#10;&#10;&#10;&#10;&#10;\end{document}" title="IguanaTex Bitmap Display">
            <a:extLst>
              <a:ext uri="{FF2B5EF4-FFF2-40B4-BE49-F238E27FC236}">
                <a16:creationId xmlns:a16="http://schemas.microsoft.com/office/drawing/2014/main" id="{AE51D7EC-C03A-F5B1-9531-648381E89225}"/>
              </a:ext>
            </a:extLst>
          </p:cNvPr>
          <p:cNvPicPr>
            <a:picLocks noChangeAspect="1"/>
          </p:cNvPicPr>
          <p:nvPr>
            <p:custDataLst>
              <p:tags r:id="rId1"/>
            </p:custDataLst>
          </p:nvPr>
        </p:nvPicPr>
        <p:blipFill>
          <a:blip r:embed="rId3"/>
          <a:stretch>
            <a:fillRect/>
          </a:stretch>
        </p:blipFill>
        <p:spPr>
          <a:xfrm>
            <a:off x="1878515" y="2215179"/>
            <a:ext cx="5386970" cy="713143"/>
          </a:xfrm>
          <a:prstGeom prst="rect">
            <a:avLst/>
          </a:prstGeom>
        </p:spPr>
      </p:pic>
    </p:spTree>
    <p:extLst>
      <p:ext uri="{BB962C8B-B14F-4D97-AF65-F5344CB8AC3E}">
        <p14:creationId xmlns:p14="http://schemas.microsoft.com/office/powerpoint/2010/main" val="2446560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6" name="Picture 5" descr="\documentclass{article}&#10;\usepackage{amsmath}&#10;\usepackage{amsfonts}&#10;\usepackage{bm}&#10;\usepackage{mathtools}&#10;\usepackage{physics}&#10;\usepackage{upgreek}&#10;&#10;\pagestyle{empty}&#10;\begin{document}&#10;&#10;\begin{align*}&#10;w(T)-w(0) &amp; = \sum_{f\in\mathcal{F}_{pre}}\sum_{s\in\mathcal{F}_{post}}\Delta_w(t_f-t_s)&#10;\end{align*}&#10;&#10;&#10;&#10;&#10;\end{document}" title="IguanaTex Bitmap Display">
            <a:extLst>
              <a:ext uri="{FF2B5EF4-FFF2-40B4-BE49-F238E27FC236}">
                <a16:creationId xmlns:a16="http://schemas.microsoft.com/office/drawing/2014/main" id="{AE51D7EC-C03A-F5B1-9531-648381E89225}"/>
              </a:ext>
            </a:extLst>
          </p:cNvPr>
          <p:cNvPicPr>
            <a:picLocks noChangeAspect="1"/>
          </p:cNvPicPr>
          <p:nvPr>
            <p:custDataLst>
              <p:tags r:id="rId1"/>
            </p:custDataLst>
          </p:nvPr>
        </p:nvPicPr>
        <p:blipFill>
          <a:blip r:embed="rId5"/>
          <a:stretch>
            <a:fillRect/>
          </a:stretch>
        </p:blipFill>
        <p:spPr>
          <a:xfrm>
            <a:off x="1816037" y="1673502"/>
            <a:ext cx="5386970" cy="713143"/>
          </a:xfrm>
          <a:prstGeom prst="rect">
            <a:avLst/>
          </a:prstGeom>
        </p:spPr>
      </p:pic>
      <p:pic>
        <p:nvPicPr>
          <p:cNvPr id="7" name="Picture 6" descr="\documentclass{article}&#10;\usepackage{amsmath}&#10;\usepackage{amsfonts}&#10;\usepackage{bm}&#10;\usepackage{mathtools}&#10;\pagestyle{empty}&#10;\usepackage{physics}&#10;&#10;&#10;\begin{document}&#10;&#10;&#10;&#10;\begin{equation*}&#10;\mathcal{F}_{pre} = t_1&lt;t_2&lt;\dots&lt;t_M&lt;T&#10;\end{equation*}&#10;&#10;&#10;\end{document}" title="IguanaTex Bitmap Display">
            <a:extLst>
              <a:ext uri="{FF2B5EF4-FFF2-40B4-BE49-F238E27FC236}">
                <a16:creationId xmlns:a16="http://schemas.microsoft.com/office/drawing/2014/main" id="{B51F62A6-8AF0-784A-9FA9-5D7C174447D6}"/>
              </a:ext>
            </a:extLst>
          </p:cNvPr>
          <p:cNvPicPr>
            <a:picLocks noChangeAspect="1"/>
          </p:cNvPicPr>
          <p:nvPr>
            <p:custDataLst>
              <p:tags r:id="rId2"/>
            </p:custDataLst>
          </p:nvPr>
        </p:nvPicPr>
        <p:blipFill>
          <a:blip r:embed="rId6"/>
          <a:stretch>
            <a:fillRect/>
          </a:stretch>
        </p:blipFill>
        <p:spPr>
          <a:xfrm>
            <a:off x="676785" y="3221616"/>
            <a:ext cx="3376762" cy="248381"/>
          </a:xfrm>
          <a:prstGeom prst="rect">
            <a:avLst/>
          </a:prstGeom>
        </p:spPr>
      </p:pic>
      <p:pic>
        <p:nvPicPr>
          <p:cNvPr id="10" name="Picture 9" descr="\documentclass{article}&#10;\usepackage{amsmath}&#10;\usepackage{amsfonts}&#10;\usepackage{bm}&#10;\usepackage{mathtools}&#10;\pagestyle{empty}&#10;\usepackage{physics}&#10;&#10;&#10;\begin{document}&#10;&#10;&#10;&#10;\begin{equation*}&#10;\mathcal{F}_{post} = s_1&lt;s_2&lt;\dots&lt;s_N&lt;T&#10;\end{equation*}&#10;&#10;&#10;\end{document}" title="IguanaTex Bitmap Display">
            <a:extLst>
              <a:ext uri="{FF2B5EF4-FFF2-40B4-BE49-F238E27FC236}">
                <a16:creationId xmlns:a16="http://schemas.microsoft.com/office/drawing/2014/main" id="{0F7BFA08-04C0-E7FE-6CDB-FC059CDA1246}"/>
              </a:ext>
            </a:extLst>
          </p:cNvPr>
          <p:cNvPicPr>
            <a:picLocks noChangeAspect="1"/>
          </p:cNvPicPr>
          <p:nvPr>
            <p:custDataLst>
              <p:tags r:id="rId3"/>
            </p:custDataLst>
          </p:nvPr>
        </p:nvPicPr>
        <p:blipFill>
          <a:blip r:embed="rId7"/>
          <a:stretch>
            <a:fillRect/>
          </a:stretch>
        </p:blipFill>
        <p:spPr>
          <a:xfrm>
            <a:off x="4965499" y="3221616"/>
            <a:ext cx="3501715" cy="248381"/>
          </a:xfrm>
          <a:prstGeom prst="rect">
            <a:avLst/>
          </a:prstGeom>
        </p:spPr>
      </p:pic>
      <p:cxnSp>
        <p:nvCxnSpPr>
          <p:cNvPr id="12" name="Straight Arrow Connector 11">
            <a:extLst>
              <a:ext uri="{FF2B5EF4-FFF2-40B4-BE49-F238E27FC236}">
                <a16:creationId xmlns:a16="http://schemas.microsoft.com/office/drawing/2014/main" id="{39542A48-92F4-4870-3491-998390C92703}"/>
              </a:ext>
            </a:extLst>
          </p:cNvPr>
          <p:cNvCxnSpPr>
            <a:cxnSpLocks/>
          </p:cNvCxnSpPr>
          <p:nvPr/>
        </p:nvCxnSpPr>
        <p:spPr>
          <a:xfrm flipH="1">
            <a:off x="2890584" y="2460369"/>
            <a:ext cx="1230418" cy="52157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850C80D-B6BE-F63E-CF35-B597CBDFAF70}"/>
              </a:ext>
            </a:extLst>
          </p:cNvPr>
          <p:cNvCxnSpPr>
            <a:cxnSpLocks/>
          </p:cNvCxnSpPr>
          <p:nvPr/>
        </p:nvCxnSpPr>
        <p:spPr>
          <a:xfrm>
            <a:off x="4965499" y="2460369"/>
            <a:ext cx="1222921" cy="52157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2908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7" name="Picture 6" descr="\documentclass{article}&#10;\usepackage{amsmath}&#10;\usepackage{amsfonts}&#10;\usepackage{bm}&#10;\usepackage{mathtools}&#10;\pagestyle{empty}&#10;\usepackage{physics}&#10;&#10;&#10;\begin{document}&#10;&#10;&#10;&#10;\begin{equation*}&#10;\mathcal{F}_{pre} = t_1&lt;t_2&lt;\dots&lt;t_M&lt;T&#10;\end{equation*}&#10;&#10;&#10;\end{document}" title="IguanaTex Bitmap Display">
            <a:extLst>
              <a:ext uri="{FF2B5EF4-FFF2-40B4-BE49-F238E27FC236}">
                <a16:creationId xmlns:a16="http://schemas.microsoft.com/office/drawing/2014/main" id="{B51F62A6-8AF0-784A-9FA9-5D7C174447D6}"/>
              </a:ext>
            </a:extLst>
          </p:cNvPr>
          <p:cNvPicPr>
            <a:picLocks noChangeAspect="1"/>
          </p:cNvPicPr>
          <p:nvPr>
            <p:custDataLst>
              <p:tags r:id="rId1"/>
            </p:custDataLst>
          </p:nvPr>
        </p:nvPicPr>
        <p:blipFill>
          <a:blip r:embed="rId4"/>
          <a:stretch>
            <a:fillRect/>
          </a:stretch>
        </p:blipFill>
        <p:spPr>
          <a:xfrm>
            <a:off x="2650776" y="1513487"/>
            <a:ext cx="3376762" cy="248381"/>
          </a:xfrm>
          <a:prstGeom prst="rect">
            <a:avLst/>
          </a:prstGeom>
        </p:spPr>
      </p:pic>
      <p:cxnSp>
        <p:nvCxnSpPr>
          <p:cNvPr id="12" name="Straight Arrow Connector 11">
            <a:extLst>
              <a:ext uri="{FF2B5EF4-FFF2-40B4-BE49-F238E27FC236}">
                <a16:creationId xmlns:a16="http://schemas.microsoft.com/office/drawing/2014/main" id="{39542A48-92F4-4870-3491-998390C92703}"/>
              </a:ext>
            </a:extLst>
          </p:cNvPr>
          <p:cNvCxnSpPr>
            <a:cxnSpLocks/>
          </p:cNvCxnSpPr>
          <p:nvPr/>
        </p:nvCxnSpPr>
        <p:spPr>
          <a:xfrm>
            <a:off x="4437356" y="2103666"/>
            <a:ext cx="0" cy="936168"/>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documentclass{article}&#10;\usepackage{amsmath}&#10;\usepackage{amsfonts}&#10;\usepackage{bm}&#10;\usepackage{mathtools}&#10;\pagestyle{empty}&#10;\usepackage{physics}&#10;&#10;&#10;\begin{document}&#10;&#10;&#10;&#10;\begin{equation*}&#10;\forall t\in[t_h,t_{h+1}):\quad a(t) = \mathrm{e}^{-(t-t_h)/\tau_+}a(t_h)&#10;\end{equation*}&#10;&#10;&#10;\end{document}" title="IguanaTex Bitmap Display">
            <a:extLst>
              <a:ext uri="{FF2B5EF4-FFF2-40B4-BE49-F238E27FC236}">
                <a16:creationId xmlns:a16="http://schemas.microsoft.com/office/drawing/2014/main" id="{6BD797C1-0F0B-7161-AC97-20BF7A6EA63F}"/>
              </a:ext>
            </a:extLst>
          </p:cNvPr>
          <p:cNvPicPr>
            <a:picLocks noChangeAspect="1"/>
          </p:cNvPicPr>
          <p:nvPr>
            <p:custDataLst>
              <p:tags r:id="rId2"/>
            </p:custDataLst>
          </p:nvPr>
        </p:nvPicPr>
        <p:blipFill>
          <a:blip r:embed="rId5"/>
          <a:stretch>
            <a:fillRect/>
          </a:stretch>
        </p:blipFill>
        <p:spPr>
          <a:xfrm>
            <a:off x="2331239" y="3328299"/>
            <a:ext cx="4481525" cy="301714"/>
          </a:xfrm>
          <a:prstGeom prst="rect">
            <a:avLst/>
          </a:prstGeom>
        </p:spPr>
      </p:pic>
    </p:spTree>
    <p:extLst>
      <p:ext uri="{BB962C8B-B14F-4D97-AF65-F5344CB8AC3E}">
        <p14:creationId xmlns:p14="http://schemas.microsoft.com/office/powerpoint/2010/main" val="25952859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7" name="Picture 6" descr="\documentclass{article}&#10;\usepackage{amsmath}&#10;\usepackage{amsfonts}&#10;\usepackage{bm}&#10;\usepackage{mathtools}&#10;\pagestyle{empty}&#10;\usepackage{physics}&#10;&#10;&#10;\begin{document}&#10;&#10;&#10;&#10;\begin{equation*}&#10;\mathcal{F}_{pre} = t_1&lt;t_2&lt;\dots&lt;t_M&lt;T&#10;\end{equation*}&#10;&#10;&#10;\end{document}" title="IguanaTex Bitmap Display">
            <a:extLst>
              <a:ext uri="{FF2B5EF4-FFF2-40B4-BE49-F238E27FC236}">
                <a16:creationId xmlns:a16="http://schemas.microsoft.com/office/drawing/2014/main" id="{B51F62A6-8AF0-784A-9FA9-5D7C174447D6}"/>
              </a:ext>
            </a:extLst>
          </p:cNvPr>
          <p:cNvPicPr>
            <a:picLocks noChangeAspect="1"/>
          </p:cNvPicPr>
          <p:nvPr>
            <p:custDataLst>
              <p:tags r:id="rId1"/>
            </p:custDataLst>
          </p:nvPr>
        </p:nvPicPr>
        <p:blipFill>
          <a:blip r:embed="rId5"/>
          <a:stretch>
            <a:fillRect/>
          </a:stretch>
        </p:blipFill>
        <p:spPr>
          <a:xfrm>
            <a:off x="2650776" y="2060623"/>
            <a:ext cx="3376762" cy="248381"/>
          </a:xfrm>
          <a:prstGeom prst="rect">
            <a:avLst/>
          </a:prstGeom>
        </p:spPr>
      </p:pic>
      <p:cxnSp>
        <p:nvCxnSpPr>
          <p:cNvPr id="12" name="Straight Arrow Connector 11">
            <a:extLst>
              <a:ext uri="{FF2B5EF4-FFF2-40B4-BE49-F238E27FC236}">
                <a16:creationId xmlns:a16="http://schemas.microsoft.com/office/drawing/2014/main" id="{39542A48-92F4-4870-3491-998390C92703}"/>
              </a:ext>
            </a:extLst>
          </p:cNvPr>
          <p:cNvCxnSpPr>
            <a:cxnSpLocks/>
          </p:cNvCxnSpPr>
          <p:nvPr/>
        </p:nvCxnSpPr>
        <p:spPr>
          <a:xfrm>
            <a:off x="4437356" y="2650802"/>
            <a:ext cx="0" cy="916852"/>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documentclass{article}&#10;\usepackage{amsmath}&#10;\usepackage{amsfonts}&#10;\usepackage{bm}&#10;\usepackage{mathtools}&#10;\pagestyle{empty}&#10;\usepackage{physics}&#10;&#10;&#10;\begin{document}&#10;&#10;&#10;&#10;\begin{equation*}&#10;\forall t\in[t_h,t_{h+1}):\quad a(t) = \mathrm{e}^{-(t-t_h)/\tau_+}a(t_h)&#10;\end{equation*}&#10;&#10;&#10;\end{document}" title="IguanaTex Bitmap Display">
            <a:extLst>
              <a:ext uri="{FF2B5EF4-FFF2-40B4-BE49-F238E27FC236}">
                <a16:creationId xmlns:a16="http://schemas.microsoft.com/office/drawing/2014/main" id="{6BD797C1-0F0B-7161-AC97-20BF7A6EA63F}"/>
              </a:ext>
            </a:extLst>
          </p:cNvPr>
          <p:cNvPicPr>
            <a:picLocks noChangeAspect="1"/>
          </p:cNvPicPr>
          <p:nvPr>
            <p:custDataLst>
              <p:tags r:id="rId2"/>
            </p:custDataLst>
          </p:nvPr>
        </p:nvPicPr>
        <p:blipFill>
          <a:blip r:embed="rId6"/>
          <a:stretch>
            <a:fillRect/>
          </a:stretch>
        </p:blipFill>
        <p:spPr>
          <a:xfrm>
            <a:off x="487450" y="1211773"/>
            <a:ext cx="4481525" cy="301714"/>
          </a:xfrm>
          <a:prstGeom prst="rect">
            <a:avLst/>
          </a:prstGeom>
        </p:spPr>
      </p:pic>
      <p:pic>
        <p:nvPicPr>
          <p:cNvPr id="13" name="Picture 12" descr="\documentclass{article}&#10;\usepackage{amsmath}&#10;\usepackage{amsfonts}&#10;\usepackage{bm}&#10;\usepackage{mathtools}&#10;\pagestyle{empty}&#10;\usepackage{physics}&#10;\newcommand{\myexp}[2]{\mathrm{e}^{-(t_{#1} -t_{#2})/\tau_+}}&#10;&#10;&#10;&#10;\begin{document}&#10;&#10;&#10;&#10;\begin{equation*}&#10;\forall t_h, h=1,\dots, M:\quad a(t_h) = \myexp{h}{h-1}a(t_{h-1}) +1&#10;\end{equation*}&#10;&#10;&#10;\end{document}" title="IguanaTex Bitmap Display">
            <a:extLst>
              <a:ext uri="{FF2B5EF4-FFF2-40B4-BE49-F238E27FC236}">
                <a16:creationId xmlns:a16="http://schemas.microsoft.com/office/drawing/2014/main" id="{C87A1D20-4D7F-AAAF-5B4D-43BF3C57859B}"/>
              </a:ext>
            </a:extLst>
          </p:cNvPr>
          <p:cNvPicPr>
            <a:picLocks noChangeAspect="1"/>
          </p:cNvPicPr>
          <p:nvPr>
            <p:custDataLst>
              <p:tags r:id="rId3"/>
            </p:custDataLst>
          </p:nvPr>
        </p:nvPicPr>
        <p:blipFill>
          <a:blip r:embed="rId7"/>
          <a:stretch>
            <a:fillRect/>
          </a:stretch>
        </p:blipFill>
        <p:spPr>
          <a:xfrm>
            <a:off x="1546476" y="3909452"/>
            <a:ext cx="6051048" cy="301714"/>
          </a:xfrm>
          <a:prstGeom prst="rect">
            <a:avLst/>
          </a:prstGeom>
        </p:spPr>
      </p:pic>
    </p:spTree>
    <p:extLst>
      <p:ext uri="{BB962C8B-B14F-4D97-AF65-F5344CB8AC3E}">
        <p14:creationId xmlns:p14="http://schemas.microsoft.com/office/powerpoint/2010/main" val="3995195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cxnSp>
        <p:nvCxnSpPr>
          <p:cNvPr id="12" name="Straight Arrow Connector 11">
            <a:extLst>
              <a:ext uri="{FF2B5EF4-FFF2-40B4-BE49-F238E27FC236}">
                <a16:creationId xmlns:a16="http://schemas.microsoft.com/office/drawing/2014/main" id="{39542A48-92F4-4870-3491-998390C92703}"/>
              </a:ext>
            </a:extLst>
          </p:cNvPr>
          <p:cNvCxnSpPr>
            <a:cxnSpLocks/>
          </p:cNvCxnSpPr>
          <p:nvPr/>
        </p:nvCxnSpPr>
        <p:spPr>
          <a:xfrm>
            <a:off x="4437356" y="1715396"/>
            <a:ext cx="0" cy="36274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documentclass{article}&#10;\usepackage{amsmath}&#10;\usepackage{amsfonts}&#10;\usepackage{bm}&#10;\usepackage{mathtools}&#10;\pagestyle{empty}&#10;\usepackage{physics}&#10;&#10;&#10;\begin{document}&#10;&#10;&#10;&#10;\begin{equation*}&#10;\forall t\in[t_h,t_{h+1}):\quad a(t) = \mathrm{e}^{-(t-t_h)/\tau_+}a(t_h)&#10;\end{equation*}&#10;&#10;&#10;\end{document}" title="IguanaTex Bitmap Display">
            <a:extLst>
              <a:ext uri="{FF2B5EF4-FFF2-40B4-BE49-F238E27FC236}">
                <a16:creationId xmlns:a16="http://schemas.microsoft.com/office/drawing/2014/main" id="{6BD797C1-0F0B-7161-AC97-20BF7A6EA63F}"/>
              </a:ext>
            </a:extLst>
          </p:cNvPr>
          <p:cNvPicPr>
            <a:picLocks noChangeAspect="1"/>
          </p:cNvPicPr>
          <p:nvPr>
            <p:custDataLst>
              <p:tags r:id="rId1"/>
            </p:custDataLst>
          </p:nvPr>
        </p:nvPicPr>
        <p:blipFill>
          <a:blip r:embed="rId7"/>
          <a:stretch>
            <a:fillRect/>
          </a:stretch>
        </p:blipFill>
        <p:spPr>
          <a:xfrm>
            <a:off x="487450" y="876493"/>
            <a:ext cx="4481525" cy="301714"/>
          </a:xfrm>
          <a:prstGeom prst="rect">
            <a:avLst/>
          </a:prstGeom>
        </p:spPr>
      </p:pic>
      <p:pic>
        <p:nvPicPr>
          <p:cNvPr id="13" name="Picture 12" descr="\documentclass{article}&#10;\usepackage{amsmath}&#10;\usepackage{amsfonts}&#10;\usepackage{bm}&#10;\usepackage{mathtools}&#10;\pagestyle{empty}&#10;\usepackage{physics}&#10;\newcommand{\myexp}[2]{\mathrm{e}^{-(t_{#1} -t_{#2})/\tau_+}}&#10;&#10;&#10;&#10;\begin{document}&#10;&#10;&#10;&#10;\begin{equation*}&#10;\forall t_h, h=1,\dots, M:\quad a(t_h) = \myexp{h}{h-1}a(t_{h-1}) +1&#10;\end{equation*}&#10;&#10;&#10;\end{document}" title="IguanaTex Bitmap Display">
            <a:extLst>
              <a:ext uri="{FF2B5EF4-FFF2-40B4-BE49-F238E27FC236}">
                <a16:creationId xmlns:a16="http://schemas.microsoft.com/office/drawing/2014/main" id="{C87A1D20-4D7F-AAAF-5B4D-43BF3C57859B}"/>
              </a:ext>
            </a:extLst>
          </p:cNvPr>
          <p:cNvPicPr>
            <a:picLocks noChangeAspect="1"/>
          </p:cNvPicPr>
          <p:nvPr>
            <p:custDataLst>
              <p:tags r:id="rId2"/>
            </p:custDataLst>
          </p:nvPr>
        </p:nvPicPr>
        <p:blipFill>
          <a:blip r:embed="rId8"/>
          <a:stretch>
            <a:fillRect/>
          </a:stretch>
        </p:blipFill>
        <p:spPr>
          <a:xfrm>
            <a:off x="487450" y="1413682"/>
            <a:ext cx="6051048" cy="301714"/>
          </a:xfrm>
          <a:prstGeom prst="rect">
            <a:avLst/>
          </a:prstGeom>
        </p:spPr>
      </p:pic>
      <p:pic>
        <p:nvPicPr>
          <p:cNvPr id="8" name="Picture 7" descr="\documentclass{article}&#10;\usepackage{amsmath}&#10;\usepackage{amsfonts}&#10;\usepackage{bm}&#10;\usepackage{mathtools}&#10;\pagestyle{empty}&#10;\usepackage{physics}&#10;\newcommand{\myexp}[2]{\mathrm{e}^{-(t_{#1} -t_{#2})/\tau_+}}&#10;&#10;&#10;&#10;\begin{document}&#10;&#10;&#10;\begin{align*}&#10;    a(t_h) &amp; = a(t_{h-1})\myexp{h}{h-1} +1\\&#10;    &amp; = (a(t_{h-2})\myexp{h-1}{h-2} + 1)\myexp{h}{h-1} +1\\&#10;    &amp; = a(t_{h-2})\myexp{h}{h-2}+\myexp{h}{h-1}+1\\&#10;    &amp; = a(t_{h-3})\myexp{h}{h-3}+\myexp{h}{h-2}+\myexp{h}{h-1}+1\\&#10;    &amp; = \cdots\\&#10;    &amp; = \sum_{r=0}^{h-1}\myexp{h}{h-r}&#10;\end{align*}&#10;&#10;&#10;\end{document}" title="IguanaTex Bitmap Display">
            <a:extLst>
              <a:ext uri="{FF2B5EF4-FFF2-40B4-BE49-F238E27FC236}">
                <a16:creationId xmlns:a16="http://schemas.microsoft.com/office/drawing/2014/main" id="{8ECF4E6D-8081-576D-5CF9-295C9030DF89}"/>
              </a:ext>
            </a:extLst>
          </p:cNvPr>
          <p:cNvPicPr>
            <a:picLocks noChangeAspect="1"/>
          </p:cNvPicPr>
          <p:nvPr>
            <p:custDataLst>
              <p:tags r:id="rId3"/>
            </p:custDataLst>
          </p:nvPr>
        </p:nvPicPr>
        <p:blipFill>
          <a:blip r:embed="rId9"/>
          <a:stretch>
            <a:fillRect/>
          </a:stretch>
        </p:blipFill>
        <p:spPr>
          <a:xfrm>
            <a:off x="1168401" y="2078136"/>
            <a:ext cx="7375239" cy="2860190"/>
          </a:xfrm>
          <a:prstGeom prst="rect">
            <a:avLst/>
          </a:prstGeom>
        </p:spPr>
      </p:pic>
      <p:sp>
        <p:nvSpPr>
          <p:cNvPr id="16" name="Rectangle 15">
            <a:extLst>
              <a:ext uri="{FF2B5EF4-FFF2-40B4-BE49-F238E27FC236}">
                <a16:creationId xmlns:a16="http://schemas.microsoft.com/office/drawing/2014/main" id="{2ADA1E01-A55C-54BD-D91D-0978E767656B}"/>
              </a:ext>
            </a:extLst>
          </p:cNvPr>
          <p:cNvSpPr/>
          <p:nvPr/>
        </p:nvSpPr>
        <p:spPr>
          <a:xfrm>
            <a:off x="1101777" y="2078136"/>
            <a:ext cx="930200" cy="3627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documentclass{article}&#10;\usepackage{amsmath}&#10;\usepackage{amsfonts}&#10;\usepackage{bm}&#10;\usepackage{mathtools}&#10;\pagestyle{empty}&#10;\usepackage{physics}&#10;\newcommand{\myexp}[2]{\mathrm{e}^{-(t_{#1} -t_{#2})/\tau_+}}&#10;&#10;&#10;&#10;\begin{document}&#10;&#10;&#10;&#10;\begin{equation*}&#10;a(t_h) = &#10;\end{equation*}&#10;&#10;&#10;\end{document}" title="IguanaTex Bitmap Display">
            <a:extLst>
              <a:ext uri="{FF2B5EF4-FFF2-40B4-BE49-F238E27FC236}">
                <a16:creationId xmlns:a16="http://schemas.microsoft.com/office/drawing/2014/main" id="{7C5F6200-B129-8EBD-AE0D-066200102013}"/>
              </a:ext>
            </a:extLst>
          </p:cNvPr>
          <p:cNvPicPr>
            <a:picLocks noChangeAspect="1"/>
          </p:cNvPicPr>
          <p:nvPr>
            <p:custDataLst>
              <p:tags r:id="rId4"/>
            </p:custDataLst>
          </p:nvPr>
        </p:nvPicPr>
        <p:blipFill>
          <a:blip r:embed="rId10"/>
          <a:stretch>
            <a:fillRect/>
          </a:stretch>
        </p:blipFill>
        <p:spPr>
          <a:xfrm>
            <a:off x="1168401" y="2126620"/>
            <a:ext cx="796952" cy="254476"/>
          </a:xfrm>
          <a:prstGeom prst="rect">
            <a:avLst/>
          </a:prstGeom>
        </p:spPr>
      </p:pic>
      <p:sp>
        <p:nvSpPr>
          <p:cNvPr id="17" name="Rectangle 16">
            <a:extLst>
              <a:ext uri="{FF2B5EF4-FFF2-40B4-BE49-F238E27FC236}">
                <a16:creationId xmlns:a16="http://schemas.microsoft.com/office/drawing/2014/main" id="{B5683C43-2F20-8C51-7EE1-51CECA29E62D}"/>
              </a:ext>
            </a:extLst>
          </p:cNvPr>
          <p:cNvSpPr/>
          <p:nvPr/>
        </p:nvSpPr>
        <p:spPr>
          <a:xfrm>
            <a:off x="2031977" y="4142126"/>
            <a:ext cx="2075328" cy="7950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documentclass{article}&#10;\usepackage{amsmath}&#10;\usepackage{amsfonts}&#10;\usepackage{bm}&#10;\usepackage{mathtools}&#10;\pagestyle{empty}&#10;\usepackage{physics}&#10;\newcommand{\myexp}[2]{\mathrm{e}^{-(t_{#1} -t_{#2})/\tau_+}}&#10;&#10;&#10;&#10;\begin{document}&#10;&#10;&#10;&#10;\begin{equation*}&#10; \sum_{r=0}^{h-1}\myexp{h}{h-r}&#10;\end{equation*}&#10;&#10;&#10;\end{document}" title="IguanaTex Bitmap Display">
            <a:extLst>
              <a:ext uri="{FF2B5EF4-FFF2-40B4-BE49-F238E27FC236}">
                <a16:creationId xmlns:a16="http://schemas.microsoft.com/office/drawing/2014/main" id="{23C13AA0-CBFB-E21A-6187-6C30B151DF60}"/>
              </a:ext>
            </a:extLst>
          </p:cNvPr>
          <p:cNvPicPr>
            <a:picLocks noChangeAspect="1"/>
          </p:cNvPicPr>
          <p:nvPr>
            <p:custDataLst>
              <p:tags r:id="rId5"/>
            </p:custDataLst>
          </p:nvPr>
        </p:nvPicPr>
        <p:blipFill>
          <a:blip r:embed="rId11"/>
          <a:stretch>
            <a:fillRect/>
          </a:stretch>
        </p:blipFill>
        <p:spPr>
          <a:xfrm>
            <a:off x="2059941" y="4199691"/>
            <a:ext cx="1921524" cy="737524"/>
          </a:xfrm>
          <a:prstGeom prst="rect">
            <a:avLst/>
          </a:prstGeom>
        </p:spPr>
      </p:pic>
    </p:spTree>
    <p:extLst>
      <p:ext uri="{BB962C8B-B14F-4D97-AF65-F5344CB8AC3E}">
        <p14:creationId xmlns:p14="http://schemas.microsoft.com/office/powerpoint/2010/main" val="35048023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cxnSp>
        <p:nvCxnSpPr>
          <p:cNvPr id="12" name="Straight Arrow Connector 11">
            <a:extLst>
              <a:ext uri="{FF2B5EF4-FFF2-40B4-BE49-F238E27FC236}">
                <a16:creationId xmlns:a16="http://schemas.microsoft.com/office/drawing/2014/main" id="{39542A48-92F4-4870-3491-998390C92703}"/>
              </a:ext>
            </a:extLst>
          </p:cNvPr>
          <p:cNvCxnSpPr>
            <a:cxnSpLocks/>
          </p:cNvCxnSpPr>
          <p:nvPr/>
        </p:nvCxnSpPr>
        <p:spPr>
          <a:xfrm>
            <a:off x="3612897" y="2262964"/>
            <a:ext cx="0" cy="36274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documentclass{article}&#10;\usepackage{amsmath}&#10;\usepackage{amsfonts}&#10;\usepackage{bm}&#10;\usepackage{mathtools}&#10;\pagestyle{empty}&#10;\usepackage{physics}&#10;&#10;&#10;\begin{document}&#10;&#10;&#10;&#10;\begin{equation*}&#10;\forall t\in[t_h,t_{h+1}):\quad a(t) = \mathrm{e}^{-(t-t_h)/\tau_+}a(t_h)&#10;\end{equation*}&#10;&#10;&#10;\end{document}" title="IguanaTex Bitmap Display">
            <a:extLst>
              <a:ext uri="{FF2B5EF4-FFF2-40B4-BE49-F238E27FC236}">
                <a16:creationId xmlns:a16="http://schemas.microsoft.com/office/drawing/2014/main" id="{6BD797C1-0F0B-7161-AC97-20BF7A6EA63F}"/>
              </a:ext>
            </a:extLst>
          </p:cNvPr>
          <p:cNvPicPr>
            <a:picLocks noChangeAspect="1"/>
          </p:cNvPicPr>
          <p:nvPr>
            <p:custDataLst>
              <p:tags r:id="rId1"/>
            </p:custDataLst>
          </p:nvPr>
        </p:nvPicPr>
        <p:blipFill>
          <a:blip r:embed="rId10"/>
          <a:stretch>
            <a:fillRect/>
          </a:stretch>
        </p:blipFill>
        <p:spPr>
          <a:xfrm>
            <a:off x="487450" y="1011403"/>
            <a:ext cx="4481525" cy="301714"/>
          </a:xfrm>
          <a:prstGeom prst="rect">
            <a:avLst/>
          </a:prstGeom>
        </p:spPr>
      </p:pic>
      <p:pic>
        <p:nvPicPr>
          <p:cNvPr id="9" name="Picture 8" descr="\documentclass{article}&#10;\usepackage{amsmath}&#10;\usepackage{amsfonts}&#10;\usepackage{bm}&#10;\usepackage{mathtools}&#10;\pagestyle{empty}&#10;\usepackage{physics}&#10;\newcommand{\myexp}[2]{\mathrm{e}^{-(t_{#1} -t_{#2})/\tau_+}}&#10;&#10;&#10;&#10;\begin{document}&#10;&#10;&#10;&#10;\begin{equation*}&#10;\forall t_h, h=1,\dots, M:&#10;\end{equation*}&#10;&#10;&#10;\end{document}" title="IguanaTex Bitmap Display">
            <a:extLst>
              <a:ext uri="{FF2B5EF4-FFF2-40B4-BE49-F238E27FC236}">
                <a16:creationId xmlns:a16="http://schemas.microsoft.com/office/drawing/2014/main" id="{47103735-90B9-FCA0-4FA9-96FA2A6CCA85}"/>
              </a:ext>
            </a:extLst>
          </p:cNvPr>
          <p:cNvPicPr>
            <a:picLocks noChangeAspect="1"/>
          </p:cNvPicPr>
          <p:nvPr>
            <p:custDataLst>
              <p:tags r:id="rId2"/>
            </p:custDataLst>
          </p:nvPr>
        </p:nvPicPr>
        <p:blipFill>
          <a:blip r:embed="rId11"/>
          <a:stretch>
            <a:fillRect/>
          </a:stretch>
        </p:blipFill>
        <p:spPr>
          <a:xfrm>
            <a:off x="487450" y="1692386"/>
            <a:ext cx="2038858" cy="224000"/>
          </a:xfrm>
          <a:prstGeom prst="rect">
            <a:avLst/>
          </a:prstGeom>
        </p:spPr>
      </p:pic>
      <p:pic>
        <p:nvPicPr>
          <p:cNvPr id="10" name="Picture 9" descr="\documentclass{article}&#10;\usepackage{amsmath}&#10;\usepackage{amsfonts}&#10;\usepackage{bm}&#10;\usepackage{mathtools}&#10;\pagestyle{empty}&#10;\usepackage{physics}&#10;\newcommand{\myexp}[2]{\mathrm{e}^{-(t_{#1} -t_{#2})/\tau_+}}&#10;&#10;&#10;&#10;\begin{document}&#10;&#10;&#10;&#10;\begin{equation*}&#10;a(t_h) = &#10;\end{equation*}&#10;&#10;&#10;\end{document}" title="IguanaTex Bitmap Display">
            <a:extLst>
              <a:ext uri="{FF2B5EF4-FFF2-40B4-BE49-F238E27FC236}">
                <a16:creationId xmlns:a16="http://schemas.microsoft.com/office/drawing/2014/main" id="{7C5F6200-B129-8EBD-AE0D-066200102013}"/>
              </a:ext>
            </a:extLst>
          </p:cNvPr>
          <p:cNvPicPr>
            <a:picLocks noChangeAspect="1"/>
          </p:cNvPicPr>
          <p:nvPr>
            <p:custDataLst>
              <p:tags r:id="rId3"/>
            </p:custDataLst>
          </p:nvPr>
        </p:nvPicPr>
        <p:blipFill>
          <a:blip r:embed="rId12"/>
          <a:stretch>
            <a:fillRect/>
          </a:stretch>
        </p:blipFill>
        <p:spPr>
          <a:xfrm>
            <a:off x="2884774" y="1661910"/>
            <a:ext cx="796952" cy="254476"/>
          </a:xfrm>
          <a:prstGeom prst="rect">
            <a:avLst/>
          </a:prstGeom>
        </p:spPr>
      </p:pic>
      <p:pic>
        <p:nvPicPr>
          <p:cNvPr id="15" name="Picture 14" descr="\documentclass{article}&#10;\usepackage{amsmath}&#10;\usepackage{amsfonts}&#10;\usepackage{bm}&#10;\usepackage{mathtools}&#10;\pagestyle{empty}&#10;\usepackage{physics}&#10;\newcommand{\myexp}[2]{\mathrm{e}^{-(t_{#1} -t_{#2})/\tau_+}}&#10;&#10;&#10;&#10;\begin{document}&#10;&#10;&#10;&#10;\begin{equation*}&#10; \sum_{r=0}^{h-1}\myexp{h}{h-r}&#10;\end{equation*}&#10;&#10;&#10;\end{document}" title="IguanaTex Bitmap Display">
            <a:extLst>
              <a:ext uri="{FF2B5EF4-FFF2-40B4-BE49-F238E27FC236}">
                <a16:creationId xmlns:a16="http://schemas.microsoft.com/office/drawing/2014/main" id="{23C13AA0-CBFB-E21A-6187-6C30B151DF60}"/>
              </a:ext>
            </a:extLst>
          </p:cNvPr>
          <p:cNvPicPr>
            <a:picLocks noChangeAspect="1"/>
          </p:cNvPicPr>
          <p:nvPr>
            <p:custDataLst>
              <p:tags r:id="rId4"/>
            </p:custDataLst>
          </p:nvPr>
        </p:nvPicPr>
        <p:blipFill>
          <a:blip r:embed="rId13"/>
          <a:stretch>
            <a:fillRect/>
          </a:stretch>
        </p:blipFill>
        <p:spPr>
          <a:xfrm>
            <a:off x="3774307" y="1412891"/>
            <a:ext cx="1921524" cy="737524"/>
          </a:xfrm>
          <a:prstGeom prst="rect">
            <a:avLst/>
          </a:prstGeom>
        </p:spPr>
      </p:pic>
      <p:pic>
        <p:nvPicPr>
          <p:cNvPr id="19" name="Picture 18" descr="\documentclass{article}&#10;\usepackage{amsmath}&#10;\usepackage{amsfonts}&#10;\usepackage{bm}&#10;\usepackage{mathtools}&#10;\pagestyle{empty}&#10;\usepackage{physics}&#10;\newcommand{\myexp}[2]{\mathrm{e}^{-(t_{#1} -t_{#2})/\tau_+}}&#10;&#10;&#10;&#10;\begin{document}&#10;&#10;\begin{align*}&#10;\forall s_k \in (t_h,t_{h+1}]:\quad a(s_k) &amp; = \mathrm{e} ^{-(s_k-t_h)/\tau_+}a(t_h)\\&#10;    &amp; = \mathrm{e} ^{-(s_k-t_h)/\tau_+}\sum_{r=0}^{h-1}\myexp{h}{h-r}\\&#10;    &amp; = \sum_{r=1}^{h}\mathrm{e}^{-(s_k-t_r)/\tau_+}&#10;\end{align*}&#10;&#10;&#10;\end{document}" title="IguanaTex Bitmap Display">
            <a:extLst>
              <a:ext uri="{FF2B5EF4-FFF2-40B4-BE49-F238E27FC236}">
                <a16:creationId xmlns:a16="http://schemas.microsoft.com/office/drawing/2014/main" id="{E5B7E158-45C9-FEDE-1BB0-1FCAF8F189FE}"/>
              </a:ext>
            </a:extLst>
          </p:cNvPr>
          <p:cNvPicPr>
            <a:picLocks noChangeAspect="1"/>
          </p:cNvPicPr>
          <p:nvPr>
            <p:custDataLst>
              <p:tags r:id="rId5"/>
            </p:custDataLst>
          </p:nvPr>
        </p:nvPicPr>
        <p:blipFill>
          <a:blip r:embed="rId14"/>
          <a:stretch>
            <a:fillRect/>
          </a:stretch>
        </p:blipFill>
        <p:spPr>
          <a:xfrm>
            <a:off x="719796" y="2881453"/>
            <a:ext cx="6363429" cy="2076952"/>
          </a:xfrm>
          <a:prstGeom prst="rect">
            <a:avLst/>
          </a:prstGeom>
        </p:spPr>
      </p:pic>
      <p:sp>
        <p:nvSpPr>
          <p:cNvPr id="28" name="Rectangle 27">
            <a:extLst>
              <a:ext uri="{FF2B5EF4-FFF2-40B4-BE49-F238E27FC236}">
                <a16:creationId xmlns:a16="http://schemas.microsoft.com/office/drawing/2014/main" id="{AA7EB067-5BEA-895E-00F4-4F150663EC89}"/>
              </a:ext>
            </a:extLst>
          </p:cNvPr>
          <p:cNvSpPr/>
          <p:nvPr/>
        </p:nvSpPr>
        <p:spPr>
          <a:xfrm>
            <a:off x="644577" y="2803161"/>
            <a:ext cx="742013" cy="42395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documentclass{article}&#10;\usepackage{amsmath}&#10;\usepackage{amsfonts}&#10;\usepackage{bm}&#10;\usepackage{mathtools}&#10;\pagestyle{empty}&#10;\usepackage{physics}&#10;\newcommand{\myexp}[2]{\mathrm{e}^{-(t_{#1} -t_{#2})/\tau_+}}&#10;&#10;&#10;&#10;\begin{document}&#10;&#10;&#10;&#10;\begin{equation*}&#10;\forall s_k \in &#10;\end{equation*}&#10;&#10;&#10;\end{document}" title="IguanaTex Bitmap Display">
            <a:extLst>
              <a:ext uri="{FF2B5EF4-FFF2-40B4-BE49-F238E27FC236}">
                <a16:creationId xmlns:a16="http://schemas.microsoft.com/office/drawing/2014/main" id="{5FD2E963-62C1-0534-6A85-251D4EF02146}"/>
              </a:ext>
            </a:extLst>
          </p:cNvPr>
          <p:cNvPicPr>
            <a:picLocks noChangeAspect="1"/>
          </p:cNvPicPr>
          <p:nvPr>
            <p:custDataLst>
              <p:tags r:id="rId6"/>
            </p:custDataLst>
          </p:nvPr>
        </p:nvPicPr>
        <p:blipFill>
          <a:blip r:embed="rId15"/>
          <a:stretch>
            <a:fillRect/>
          </a:stretch>
        </p:blipFill>
        <p:spPr>
          <a:xfrm>
            <a:off x="719796" y="2939503"/>
            <a:ext cx="601905" cy="214857"/>
          </a:xfrm>
          <a:prstGeom prst="rect">
            <a:avLst/>
          </a:prstGeom>
        </p:spPr>
      </p:pic>
      <p:sp>
        <p:nvSpPr>
          <p:cNvPr id="29" name="Rectangle 28">
            <a:extLst>
              <a:ext uri="{FF2B5EF4-FFF2-40B4-BE49-F238E27FC236}">
                <a16:creationId xmlns:a16="http://schemas.microsoft.com/office/drawing/2014/main" id="{64287ECB-EB7B-C9CA-248C-2DD705CAAA21}"/>
              </a:ext>
            </a:extLst>
          </p:cNvPr>
          <p:cNvSpPr/>
          <p:nvPr/>
        </p:nvSpPr>
        <p:spPr>
          <a:xfrm>
            <a:off x="2867374" y="2803161"/>
            <a:ext cx="891981" cy="4871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documentclass{article}&#10;\usepackage{amsmath}&#10;\usepackage{amsfonts}&#10;\usepackage{bm}&#10;\usepackage{mathtools}&#10;\pagestyle{empty}&#10;\usepackage{physics}&#10;\newcommand{\myexp}[2]{\mathrm{e}^{-(t_{#1} -t_{#2})/\tau_+}}&#10;&#10;&#10;&#10;\begin{document}&#10;&#10;&#10;&#10;\begin{equation*}&#10; a(s_k) = &#10;\end{equation*}&#10;&#10;&#10;\end{document}" title="IguanaTex Bitmap Display">
            <a:extLst>
              <a:ext uri="{FF2B5EF4-FFF2-40B4-BE49-F238E27FC236}">
                <a16:creationId xmlns:a16="http://schemas.microsoft.com/office/drawing/2014/main" id="{3E764062-E09A-AF0E-D2AA-144B955AE006}"/>
              </a:ext>
            </a:extLst>
          </p:cNvPr>
          <p:cNvPicPr>
            <a:picLocks noChangeAspect="1"/>
          </p:cNvPicPr>
          <p:nvPr>
            <p:custDataLst>
              <p:tags r:id="rId7"/>
            </p:custDataLst>
          </p:nvPr>
        </p:nvPicPr>
        <p:blipFill>
          <a:blip r:embed="rId16"/>
          <a:stretch>
            <a:fillRect/>
          </a:stretch>
        </p:blipFill>
        <p:spPr>
          <a:xfrm>
            <a:off x="2867374" y="2925943"/>
            <a:ext cx="816762" cy="254476"/>
          </a:xfrm>
          <a:prstGeom prst="rect">
            <a:avLst/>
          </a:prstGeom>
        </p:spPr>
      </p:pic>
      <p:sp>
        <p:nvSpPr>
          <p:cNvPr id="30" name="Rectangle 29">
            <a:extLst>
              <a:ext uri="{FF2B5EF4-FFF2-40B4-BE49-F238E27FC236}">
                <a16:creationId xmlns:a16="http://schemas.microsoft.com/office/drawing/2014/main" id="{181A5D89-B053-6E50-A433-6789C1BB4A5B}"/>
              </a:ext>
            </a:extLst>
          </p:cNvPr>
          <p:cNvSpPr/>
          <p:nvPr/>
        </p:nvSpPr>
        <p:spPr>
          <a:xfrm>
            <a:off x="3759355" y="4421911"/>
            <a:ext cx="1701684" cy="3550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documentclass{article}&#10;\usepackage{amsmath}&#10;\usepackage{amsfonts}&#10;\usepackage{bm}&#10;\usepackage{mathtools}&#10;\pagestyle{empty}&#10;\usepackage{physics}&#10;\newcommand{\myexp}[2]{\mathrm{e}^{-(t_{#1} -t_{#2})/\tau_+}}&#10;&#10;&#10;&#10;\begin{document}&#10;&#10;&#10;&#10;\begin{equation*}&#10; \sum \mathrm{e}^{-(s_k-t_r)/\tau_+}&#10;\end{equation*}&#10;&#10;&#10;\end{document}" title="IguanaTex Bitmap Display">
            <a:extLst>
              <a:ext uri="{FF2B5EF4-FFF2-40B4-BE49-F238E27FC236}">
                <a16:creationId xmlns:a16="http://schemas.microsoft.com/office/drawing/2014/main" id="{1F03527A-39B5-8734-DF1C-92F8E4A95469}"/>
              </a:ext>
            </a:extLst>
          </p:cNvPr>
          <p:cNvPicPr>
            <a:picLocks noChangeAspect="1"/>
          </p:cNvPicPr>
          <p:nvPr>
            <p:custDataLst>
              <p:tags r:id="rId8"/>
            </p:custDataLst>
          </p:nvPr>
        </p:nvPicPr>
        <p:blipFill>
          <a:blip r:embed="rId17"/>
          <a:stretch>
            <a:fillRect/>
          </a:stretch>
        </p:blipFill>
        <p:spPr>
          <a:xfrm>
            <a:off x="3781802" y="4421911"/>
            <a:ext cx="1679237" cy="355048"/>
          </a:xfrm>
          <a:prstGeom prst="rect">
            <a:avLst/>
          </a:prstGeom>
        </p:spPr>
      </p:pic>
    </p:spTree>
    <p:extLst>
      <p:ext uri="{BB962C8B-B14F-4D97-AF65-F5344CB8AC3E}">
        <p14:creationId xmlns:p14="http://schemas.microsoft.com/office/powerpoint/2010/main" val="39134123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22" name="Picture 21" descr="\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title="IguanaTex Bitmap Display">
            <a:extLst>
              <a:ext uri="{FF2B5EF4-FFF2-40B4-BE49-F238E27FC236}">
                <a16:creationId xmlns:a16="http://schemas.microsoft.com/office/drawing/2014/main" id="{4DA4484F-9B3C-9E3B-A9D3-9D6755A40D67}"/>
              </a:ext>
            </a:extLst>
          </p:cNvPr>
          <p:cNvPicPr>
            <a:picLocks noChangeAspect="1"/>
          </p:cNvPicPr>
          <p:nvPr>
            <p:custDataLst>
              <p:tags r:id="rId1"/>
            </p:custDataLst>
          </p:nvPr>
        </p:nvPicPr>
        <p:blipFill>
          <a:blip r:embed="rId7"/>
          <a:stretch>
            <a:fillRect/>
          </a:stretch>
        </p:blipFill>
        <p:spPr>
          <a:xfrm>
            <a:off x="2318286" y="2936061"/>
            <a:ext cx="4321522" cy="559238"/>
          </a:xfrm>
          <a:prstGeom prst="rect">
            <a:avLst/>
          </a:prstGeom>
        </p:spPr>
      </p:pic>
      <p:pic>
        <p:nvPicPr>
          <p:cNvPr id="25" name="Picture 24" descr="\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title="IguanaTex Bitmap Display">
            <a:extLst>
              <a:ext uri="{FF2B5EF4-FFF2-40B4-BE49-F238E27FC236}">
                <a16:creationId xmlns:a16="http://schemas.microsoft.com/office/drawing/2014/main" id="{67FECA43-6FC4-9C99-66B6-F6E50F633345}"/>
              </a:ext>
            </a:extLst>
          </p:cNvPr>
          <p:cNvPicPr>
            <a:picLocks noChangeAspect="1"/>
          </p:cNvPicPr>
          <p:nvPr>
            <p:custDataLst>
              <p:tags r:id="rId2"/>
            </p:custDataLst>
          </p:nvPr>
        </p:nvPicPr>
        <p:blipFill>
          <a:blip r:embed="rId8"/>
          <a:stretch>
            <a:fillRect/>
          </a:stretch>
        </p:blipFill>
        <p:spPr>
          <a:xfrm>
            <a:off x="2318287" y="1705375"/>
            <a:ext cx="4507427" cy="559238"/>
          </a:xfrm>
          <a:prstGeom prst="rect">
            <a:avLst/>
          </a:prstGeom>
        </p:spPr>
      </p:pic>
      <p:sp>
        <p:nvSpPr>
          <p:cNvPr id="29" name="Rectangle 28">
            <a:extLst>
              <a:ext uri="{FF2B5EF4-FFF2-40B4-BE49-F238E27FC236}">
                <a16:creationId xmlns:a16="http://schemas.microsoft.com/office/drawing/2014/main" id="{64287ECB-EB7B-C9CA-248C-2DD705CAAA21}"/>
              </a:ext>
            </a:extLst>
          </p:cNvPr>
          <p:cNvSpPr/>
          <p:nvPr/>
        </p:nvSpPr>
        <p:spPr>
          <a:xfrm>
            <a:off x="3806430" y="1648202"/>
            <a:ext cx="1163631" cy="4871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A7EB067-5BEA-895E-00F4-4F150663EC89}"/>
              </a:ext>
            </a:extLst>
          </p:cNvPr>
          <p:cNvSpPr/>
          <p:nvPr/>
        </p:nvSpPr>
        <p:spPr>
          <a:xfrm>
            <a:off x="2248231" y="1666458"/>
            <a:ext cx="742013" cy="42395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81A5D89-B053-6E50-A433-6789C1BB4A5B}"/>
              </a:ext>
            </a:extLst>
          </p:cNvPr>
          <p:cNvSpPr/>
          <p:nvPr/>
        </p:nvSpPr>
        <p:spPr>
          <a:xfrm>
            <a:off x="4829689" y="1707537"/>
            <a:ext cx="2066081" cy="3550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documentclass{article}&#10;\usepackage{amsmath}&#10;\usepackage{amsfonts}&#10;\usepackage{bm}&#10;\usepackage{mathtools}&#10;\pagestyle{empty}&#10;\usepackage{physics}&#10;\newcommand{\myexp}[2]{\mathrm{e}^{-(t_{#1} -t_{#2})/\tau_+}}&#10;&#10;&#10;&#10;\begin{document}&#10;&#10;&#10;&#10;\begin{equation*}&#10; a(s_k) = &#10;\end{equation*}&#10;&#10;&#10;\end{document}" title="IguanaTex Bitmap Display">
            <a:extLst>
              <a:ext uri="{FF2B5EF4-FFF2-40B4-BE49-F238E27FC236}">
                <a16:creationId xmlns:a16="http://schemas.microsoft.com/office/drawing/2014/main" id="{3E764062-E09A-AF0E-D2AA-144B955AE006}"/>
              </a:ext>
            </a:extLst>
          </p:cNvPr>
          <p:cNvPicPr>
            <a:picLocks noChangeAspect="1"/>
          </p:cNvPicPr>
          <p:nvPr>
            <p:custDataLst>
              <p:tags r:id="rId3"/>
            </p:custDataLst>
          </p:nvPr>
        </p:nvPicPr>
        <p:blipFill>
          <a:blip r:embed="rId9"/>
          <a:stretch>
            <a:fillRect/>
          </a:stretch>
        </p:blipFill>
        <p:spPr>
          <a:xfrm>
            <a:off x="4038910" y="1761959"/>
            <a:ext cx="816762" cy="254476"/>
          </a:xfrm>
          <a:prstGeom prst="rect">
            <a:avLst/>
          </a:prstGeom>
        </p:spPr>
      </p:pic>
      <p:pic>
        <p:nvPicPr>
          <p:cNvPr id="21" name="Picture 20" descr="\documentclass{article}&#10;\usepackage{amsmath}&#10;\usepackage{amsfonts}&#10;\usepackage{bm}&#10;\usepackage{mathtools}&#10;\pagestyle{empty}&#10;\usepackage{physics}&#10;\newcommand{\myexp}[2]{\mathrm{e}^{-(t_{#1} -t_{#2})/\tau_+}}&#10;&#10;&#10;&#10;\begin{document}&#10;&#10;&#10;&#10;\begin{equation*}&#10;\forall s_k \in &#10;\end{equation*}&#10;&#10;&#10;\end{document}" title="IguanaTex Bitmap Display">
            <a:extLst>
              <a:ext uri="{FF2B5EF4-FFF2-40B4-BE49-F238E27FC236}">
                <a16:creationId xmlns:a16="http://schemas.microsoft.com/office/drawing/2014/main" id="{5FD2E963-62C1-0534-6A85-251D4EF02146}"/>
              </a:ext>
            </a:extLst>
          </p:cNvPr>
          <p:cNvPicPr>
            <a:picLocks noChangeAspect="1"/>
          </p:cNvPicPr>
          <p:nvPr>
            <p:custDataLst>
              <p:tags r:id="rId4"/>
            </p:custDataLst>
          </p:nvPr>
        </p:nvPicPr>
        <p:blipFill>
          <a:blip r:embed="rId10"/>
          <a:stretch>
            <a:fillRect/>
          </a:stretch>
        </p:blipFill>
        <p:spPr>
          <a:xfrm>
            <a:off x="2318286" y="1770138"/>
            <a:ext cx="601905" cy="214857"/>
          </a:xfrm>
          <a:prstGeom prst="rect">
            <a:avLst/>
          </a:prstGeom>
        </p:spPr>
      </p:pic>
      <p:pic>
        <p:nvPicPr>
          <p:cNvPr id="27" name="Picture 26" descr="\documentclass{article}&#10;\usepackage{amsmath}&#10;\usepackage{amsfonts}&#10;\usepackage{bm}&#10;\usepackage{mathtools}&#10;\pagestyle{empty}&#10;\usepackage{physics}&#10;\newcommand{\myexp}[2]{\mathrm{e}^{-(t_{#1} -t_{#2})/\tau_+}}&#10;&#10;&#10;&#10;\begin{document}&#10;&#10;&#10;&#10;\begin{equation*}&#10; \sum \mathrm{e}^{-(s_k-t_r)/\tau_+}&#10;\end{equation*}&#10;&#10;&#10;\end{document}" title="IguanaTex Bitmap Display">
            <a:extLst>
              <a:ext uri="{FF2B5EF4-FFF2-40B4-BE49-F238E27FC236}">
                <a16:creationId xmlns:a16="http://schemas.microsoft.com/office/drawing/2014/main" id="{1F03527A-39B5-8734-DF1C-92F8E4A95469}"/>
              </a:ext>
            </a:extLst>
          </p:cNvPr>
          <p:cNvPicPr>
            <a:picLocks noChangeAspect="1"/>
          </p:cNvPicPr>
          <p:nvPr>
            <p:custDataLst>
              <p:tags r:id="rId5"/>
            </p:custDataLst>
          </p:nvPr>
        </p:nvPicPr>
        <p:blipFill>
          <a:blip r:embed="rId11"/>
          <a:stretch>
            <a:fillRect/>
          </a:stretch>
        </p:blipFill>
        <p:spPr>
          <a:xfrm>
            <a:off x="5058269" y="1711673"/>
            <a:ext cx="1679237" cy="355048"/>
          </a:xfrm>
          <a:prstGeom prst="rect">
            <a:avLst/>
          </a:prstGeom>
        </p:spPr>
      </p:pic>
    </p:spTree>
    <p:extLst>
      <p:ext uri="{BB962C8B-B14F-4D97-AF65-F5344CB8AC3E}">
        <p14:creationId xmlns:p14="http://schemas.microsoft.com/office/powerpoint/2010/main" val="2836933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E62AAA-9062-6C66-E954-A0C3F1374390}"/>
              </a:ext>
            </a:extLst>
          </p:cNvPr>
          <p:cNvSpPr>
            <a:spLocks noGrp="1"/>
          </p:cNvSpPr>
          <p:nvPr>
            <p:ph type="title"/>
          </p:nvPr>
        </p:nvSpPr>
        <p:spPr/>
        <p:txBody>
          <a:bodyPr/>
          <a:lstStyle/>
          <a:p>
            <a:pPr algn="ctr"/>
            <a:r>
              <a:rPr lang="en-US" dirty="0"/>
              <a:t>Spiking Neural Networks: how?</a:t>
            </a:r>
          </a:p>
        </p:txBody>
      </p:sp>
      <p:graphicFrame>
        <p:nvGraphicFramePr>
          <p:cNvPr id="5" name="Diagram 4">
            <a:extLst>
              <a:ext uri="{FF2B5EF4-FFF2-40B4-BE49-F238E27FC236}">
                <a16:creationId xmlns:a16="http://schemas.microsoft.com/office/drawing/2014/main" id="{92B96E55-2F77-5AB1-A9D7-3734B8469DF9}"/>
              </a:ext>
            </a:extLst>
          </p:cNvPr>
          <p:cNvGraphicFramePr/>
          <p:nvPr>
            <p:extLst>
              <p:ext uri="{D42A27DB-BD31-4B8C-83A1-F6EECF244321}">
                <p14:modId xmlns:p14="http://schemas.microsoft.com/office/powerpoint/2010/main" val="2516815731"/>
              </p:ext>
            </p:extLst>
          </p:nvPr>
        </p:nvGraphicFramePr>
        <p:xfrm>
          <a:off x="647700" y="1059906"/>
          <a:ext cx="7848600" cy="30236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749484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22" name="Picture 21" descr="\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title="IguanaTex Bitmap Display">
            <a:extLst>
              <a:ext uri="{FF2B5EF4-FFF2-40B4-BE49-F238E27FC236}">
                <a16:creationId xmlns:a16="http://schemas.microsoft.com/office/drawing/2014/main" id="{4DA4484F-9B3C-9E3B-A9D3-9D6755A40D67}"/>
              </a:ext>
            </a:extLst>
          </p:cNvPr>
          <p:cNvPicPr>
            <a:picLocks noChangeAspect="1"/>
          </p:cNvPicPr>
          <p:nvPr>
            <p:custDataLst>
              <p:tags r:id="rId1"/>
            </p:custDataLst>
          </p:nvPr>
        </p:nvPicPr>
        <p:blipFill>
          <a:blip r:embed="rId5"/>
          <a:stretch>
            <a:fillRect/>
          </a:stretch>
        </p:blipFill>
        <p:spPr>
          <a:xfrm>
            <a:off x="2141389" y="1387071"/>
            <a:ext cx="4321522" cy="559238"/>
          </a:xfrm>
          <a:prstGeom prst="rect">
            <a:avLst/>
          </a:prstGeom>
        </p:spPr>
      </p:pic>
      <p:pic>
        <p:nvPicPr>
          <p:cNvPr id="25" name="Picture 24" descr="\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title="IguanaTex Bitmap Display">
            <a:extLst>
              <a:ext uri="{FF2B5EF4-FFF2-40B4-BE49-F238E27FC236}">
                <a16:creationId xmlns:a16="http://schemas.microsoft.com/office/drawing/2014/main" id="{67FECA43-6FC4-9C99-66B6-F6E50F633345}"/>
              </a:ext>
            </a:extLst>
          </p:cNvPr>
          <p:cNvPicPr>
            <a:picLocks noChangeAspect="1"/>
          </p:cNvPicPr>
          <p:nvPr>
            <p:custDataLst>
              <p:tags r:id="rId2"/>
            </p:custDataLst>
          </p:nvPr>
        </p:nvPicPr>
        <p:blipFill>
          <a:blip r:embed="rId6"/>
          <a:stretch>
            <a:fillRect/>
          </a:stretch>
        </p:blipFill>
        <p:spPr>
          <a:xfrm>
            <a:off x="2048437" y="657501"/>
            <a:ext cx="4507427" cy="559238"/>
          </a:xfrm>
          <a:prstGeom prst="rect">
            <a:avLst/>
          </a:prstGeom>
        </p:spPr>
      </p:pic>
      <p:pic>
        <p:nvPicPr>
          <p:cNvPr id="6" name="Picture 5" descr="\documentclass{article}&#10;\usepackage{amsmath}&#10;\usepackage{amsfonts}&#10;\usepackage{bm}&#10;\usepackage{mathtools}&#10;\pagestyle{empty}&#10;\usepackage{physics}&#10;\newcommand{\myexp}[2]{\mathrm{e}^{-(t_{#1} -t_{#2})/\tau_+}}&#10;&#10;&#10;&#10;\begin{document}&#10;&#10;&#10;&#10;\begin{align*}&#10;    w(T) &amp; = A_+\sum_{k=1}^N a(s_k)-A_-\sum_{h=1}^Mb(t_h)\\&#10;    &amp; =  A_+\sum_{k=1}^N \sum_{t_h&lt;s_k}\mathrm{e}^{-(s_k-t_h)/\tau_+}-A_-\sum_{h=1}^M\sum_{s_l&lt;t_h}\mathrm{e}^{-(t_h-s_l)/\tau_-}\\&#10;    &amp; = \sum_{h=1}^M\sum_{k=1}^N\Delta_w(t_h-s_k).&#10;\end{align*}&#10;&#10;&#10;\end{document}" title="IguanaTex Bitmap Display">
            <a:extLst>
              <a:ext uri="{FF2B5EF4-FFF2-40B4-BE49-F238E27FC236}">
                <a16:creationId xmlns:a16="http://schemas.microsoft.com/office/drawing/2014/main" id="{2E8B5B8E-5706-0B2F-91FB-E8A90610BA24}"/>
              </a:ext>
            </a:extLst>
          </p:cNvPr>
          <p:cNvPicPr>
            <a:picLocks noChangeAspect="1"/>
          </p:cNvPicPr>
          <p:nvPr>
            <p:custDataLst>
              <p:tags r:id="rId3"/>
            </p:custDataLst>
          </p:nvPr>
        </p:nvPicPr>
        <p:blipFill>
          <a:blip r:embed="rId7"/>
          <a:stretch>
            <a:fillRect/>
          </a:stretch>
        </p:blipFill>
        <p:spPr>
          <a:xfrm>
            <a:off x="1001579" y="2116642"/>
            <a:ext cx="6601143" cy="2543237"/>
          </a:xfrm>
          <a:prstGeom prst="rect">
            <a:avLst/>
          </a:prstGeom>
        </p:spPr>
      </p:pic>
    </p:spTree>
    <p:extLst>
      <p:ext uri="{BB962C8B-B14F-4D97-AF65-F5344CB8AC3E}">
        <p14:creationId xmlns:p14="http://schemas.microsoft.com/office/powerpoint/2010/main" val="359761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1D68-7B33-7A34-88A7-42FC7C5EA71D}"/>
              </a:ext>
            </a:extLst>
          </p:cNvPr>
          <p:cNvSpPr>
            <a:spLocks noGrp="1"/>
          </p:cNvSpPr>
          <p:nvPr>
            <p:ph type="title"/>
          </p:nvPr>
        </p:nvSpPr>
        <p:spPr/>
        <p:txBody>
          <a:bodyPr/>
          <a:lstStyle/>
          <a:p>
            <a:r>
              <a:rPr lang="en-US" dirty="0"/>
              <a:t>Proof</a:t>
            </a:r>
          </a:p>
        </p:txBody>
      </p:sp>
      <p:pic>
        <p:nvPicPr>
          <p:cNvPr id="22" name="Picture 21" descr="\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title="IguanaTex Bitmap Display">
            <a:extLst>
              <a:ext uri="{FF2B5EF4-FFF2-40B4-BE49-F238E27FC236}">
                <a16:creationId xmlns:a16="http://schemas.microsoft.com/office/drawing/2014/main" id="{4DA4484F-9B3C-9E3B-A9D3-9D6755A40D67}"/>
              </a:ext>
            </a:extLst>
          </p:cNvPr>
          <p:cNvPicPr>
            <a:picLocks noChangeAspect="1"/>
          </p:cNvPicPr>
          <p:nvPr>
            <p:custDataLst>
              <p:tags r:id="rId1"/>
            </p:custDataLst>
          </p:nvPr>
        </p:nvPicPr>
        <p:blipFill>
          <a:blip r:embed="rId5"/>
          <a:stretch>
            <a:fillRect/>
          </a:stretch>
        </p:blipFill>
        <p:spPr>
          <a:xfrm>
            <a:off x="2141389" y="1387071"/>
            <a:ext cx="4321522" cy="559238"/>
          </a:xfrm>
          <a:prstGeom prst="rect">
            <a:avLst/>
          </a:prstGeom>
        </p:spPr>
      </p:pic>
      <p:pic>
        <p:nvPicPr>
          <p:cNvPr id="25" name="Picture 24" descr="\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title="IguanaTex Bitmap Display">
            <a:extLst>
              <a:ext uri="{FF2B5EF4-FFF2-40B4-BE49-F238E27FC236}">
                <a16:creationId xmlns:a16="http://schemas.microsoft.com/office/drawing/2014/main" id="{67FECA43-6FC4-9C99-66B6-F6E50F633345}"/>
              </a:ext>
            </a:extLst>
          </p:cNvPr>
          <p:cNvPicPr>
            <a:picLocks noChangeAspect="1"/>
          </p:cNvPicPr>
          <p:nvPr>
            <p:custDataLst>
              <p:tags r:id="rId2"/>
            </p:custDataLst>
          </p:nvPr>
        </p:nvPicPr>
        <p:blipFill>
          <a:blip r:embed="rId6"/>
          <a:stretch>
            <a:fillRect/>
          </a:stretch>
        </p:blipFill>
        <p:spPr>
          <a:xfrm>
            <a:off x="2048437" y="657501"/>
            <a:ext cx="4507427" cy="559238"/>
          </a:xfrm>
          <a:prstGeom prst="rect">
            <a:avLst/>
          </a:prstGeom>
        </p:spPr>
      </p:pic>
      <p:pic>
        <p:nvPicPr>
          <p:cNvPr id="6" name="Picture 5" descr="\documentclass{article}&#10;\usepackage{amsmath}&#10;\usepackage{amsfonts}&#10;\usepackage{bm}&#10;\usepackage{mathtools}&#10;\pagestyle{empty}&#10;\usepackage{physics}&#10;\newcommand{\myexp}[2]{\mathrm{e}^{-(t_{#1} -t_{#2})/\tau_+}}&#10;&#10;&#10;&#10;\begin{document}&#10;&#10;&#10;&#10;\begin{align*}&#10;    w(T) &amp; = A_+\sum_{k=1}^N a(s_k)-A_-\sum_{h=1}^Mb(t_h)\\&#10;    &amp; =  A_+\sum_{k=1}^N \sum_{t_h&lt;s_k}\mathrm{e}^{-(s_k-t_h)/\tau_+}-A_-\sum_{h=1}^M\sum_{s_l&lt;t_h}\mathrm{e}^{-(t_h-s_l)/\tau_-}\\&#10;    &amp; = \sum_{h=1}^M\sum_{k=1}^N\Delta_w(t_h-s_k).&#10;\end{align*}&#10;&#10;&#10;\end{document}" title="IguanaTex Bitmap Display">
            <a:extLst>
              <a:ext uri="{FF2B5EF4-FFF2-40B4-BE49-F238E27FC236}">
                <a16:creationId xmlns:a16="http://schemas.microsoft.com/office/drawing/2014/main" id="{2E8B5B8E-5706-0B2F-91FB-E8A90610BA24}"/>
              </a:ext>
            </a:extLst>
          </p:cNvPr>
          <p:cNvPicPr>
            <a:picLocks noChangeAspect="1"/>
          </p:cNvPicPr>
          <p:nvPr>
            <p:custDataLst>
              <p:tags r:id="rId3"/>
            </p:custDataLst>
          </p:nvPr>
        </p:nvPicPr>
        <p:blipFill>
          <a:blip r:embed="rId7"/>
          <a:stretch>
            <a:fillRect/>
          </a:stretch>
        </p:blipFill>
        <p:spPr>
          <a:xfrm>
            <a:off x="1001579" y="2116642"/>
            <a:ext cx="6601143" cy="2543237"/>
          </a:xfrm>
          <a:prstGeom prst="rect">
            <a:avLst/>
          </a:prstGeom>
        </p:spPr>
      </p:pic>
      <p:sp>
        <p:nvSpPr>
          <p:cNvPr id="3" name="Rectangle 2">
            <a:extLst>
              <a:ext uri="{FF2B5EF4-FFF2-40B4-BE49-F238E27FC236}">
                <a16:creationId xmlns:a16="http://schemas.microsoft.com/office/drawing/2014/main" id="{662B6E3B-B01F-F127-5A5B-C69D4F687156}"/>
              </a:ext>
            </a:extLst>
          </p:cNvPr>
          <p:cNvSpPr/>
          <p:nvPr/>
        </p:nvSpPr>
        <p:spPr>
          <a:xfrm>
            <a:off x="7982262" y="4489554"/>
            <a:ext cx="239843" cy="239843"/>
          </a:xfrm>
          <a:prstGeom prst="rect">
            <a:avLst/>
          </a:prstGeom>
          <a:solidFill>
            <a:schemeClr val="tx1"/>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60279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ocumentclass{article}&#10;\usepackage{algorithm}&#10;\usepackage{algpseudocode}&#10;&#10;\begin{document}&#10;&#10;&#10;\begin{algorithm}&#10;\caption{Online STDP algorithm}&#10;\begin{algorithmic}&#10;\Require $w(0), A_\pm,\beta_\pm, \{S_{pre}(t)\}_{t = 1,2,\dots},\{S_{post}(t)\}_{t = 1,2,\dots}$&#10;\Ensure $A_\pm \geq 0$&#10;\Ensure $0\leq\beta_\pm\leq1$&#10;\State $a \gets 0$  \Comment{Presynaptic trace}&#10;\State $b \gets 0$ \Comment{Postsynaptic trace}&#10;\For{$t = 1,2,\dots$} &#10;    \If{$S_{pre}(t)==1$}   &#10;        \State $w(t) \gets w(t-1)-A_-\cdot b$&#10;        \State $a\gets a+1$&#10;    \EndIf&#10;    \If{$S_{post}(t)==1$}&#10;        \State $w(t) \gets w(t-1)+A_+\cdot a$&#10;        \State $b\gets b+1$&#10;    \EndIf&#10;    \State $a \gets \beta_+\cdot a $   \Comment{update the traces}&#10;    \State $b \gets \beta_-\cdot b $&#10;\EndFor\\&#10;\Return $\{w(t)\}_{t=1,\dots}$&#10;&#10;\end{algorithmic}&#10;\end{algorithm}&#10;&#10;\end{document}" title="IguanaTex Bitmap Display">
            <a:extLst>
              <a:ext uri="{FF2B5EF4-FFF2-40B4-BE49-F238E27FC236}">
                <a16:creationId xmlns:a16="http://schemas.microsoft.com/office/drawing/2014/main" id="{15471570-721A-3917-FBA4-04307F47C2F2}"/>
              </a:ext>
            </a:extLst>
          </p:cNvPr>
          <p:cNvPicPr>
            <a:picLocks noChangeAspect="1"/>
          </p:cNvPicPr>
          <p:nvPr>
            <p:custDataLst>
              <p:tags r:id="rId1"/>
            </p:custDataLst>
          </p:nvPr>
        </p:nvPicPr>
        <p:blipFill rotWithShape="1">
          <a:blip r:embed="rId4"/>
          <a:srcRect b="58656"/>
          <a:stretch/>
        </p:blipFill>
        <p:spPr>
          <a:xfrm>
            <a:off x="244632" y="54706"/>
            <a:ext cx="8654737" cy="5088794"/>
          </a:xfrm>
          <a:prstGeom prst="rect">
            <a:avLst/>
          </a:prstGeom>
        </p:spPr>
      </p:pic>
    </p:spTree>
    <p:extLst>
      <p:ext uri="{BB962C8B-B14F-4D97-AF65-F5344CB8AC3E}">
        <p14:creationId xmlns:p14="http://schemas.microsoft.com/office/powerpoint/2010/main" val="21228418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61B49-B3BE-A566-0ABD-CFC419DFEB1B}"/>
              </a:ext>
            </a:extLst>
          </p:cNvPr>
          <p:cNvSpPr>
            <a:spLocks noGrp="1"/>
          </p:cNvSpPr>
          <p:nvPr>
            <p:ph type="title"/>
          </p:nvPr>
        </p:nvSpPr>
        <p:spPr/>
        <p:txBody>
          <a:bodyPr/>
          <a:lstStyle/>
          <a:p>
            <a:r>
              <a:rPr lang="en-US" dirty="0"/>
              <a:t>Explorative Experiments</a:t>
            </a:r>
          </a:p>
        </p:txBody>
      </p:sp>
      <p:sp>
        <p:nvSpPr>
          <p:cNvPr id="3" name="TextBox 2">
            <a:extLst>
              <a:ext uri="{FF2B5EF4-FFF2-40B4-BE49-F238E27FC236}">
                <a16:creationId xmlns:a16="http://schemas.microsoft.com/office/drawing/2014/main" id="{86314E93-6CA0-4F31-9A9E-13C0D6FE7EDC}"/>
              </a:ext>
            </a:extLst>
          </p:cNvPr>
          <p:cNvSpPr txBox="1"/>
          <p:nvPr/>
        </p:nvSpPr>
        <p:spPr>
          <a:xfrm>
            <a:off x="412230" y="1199213"/>
            <a:ext cx="8222104" cy="3570208"/>
          </a:xfrm>
          <a:prstGeom prst="rect">
            <a:avLst/>
          </a:prstGeom>
          <a:noFill/>
        </p:spPr>
        <p:txBody>
          <a:bodyPr wrap="square" rtlCol="0">
            <a:spAutoFit/>
          </a:bodyPr>
          <a:lstStyle/>
          <a:p>
            <a:pPr marL="285750" indent="-285750" algn="l">
              <a:lnSpc>
                <a:spcPct val="150000"/>
              </a:lnSpc>
              <a:buFont typeface="Arial" panose="020B0604020202020204" pitchFamily="34" charset="0"/>
              <a:buChar char="•"/>
            </a:pPr>
            <a:r>
              <a:rPr lang="en-US" sz="2000" dirty="0">
                <a:latin typeface="Lexend Light" panose="020B0604020202020204" charset="0"/>
              </a:rPr>
              <a:t>Convergence of the Weights</a:t>
            </a:r>
          </a:p>
          <a:p>
            <a:pPr algn="l">
              <a:lnSpc>
                <a:spcPct val="150000"/>
              </a:lnSpc>
            </a:pPr>
            <a:endParaRPr lang="en-US" sz="2000" dirty="0">
              <a:latin typeface="Lexend Light" panose="020B0604020202020204" charset="0"/>
            </a:endParaRPr>
          </a:p>
          <a:p>
            <a:pPr marL="285750" lvl="6" indent="-285750">
              <a:lnSpc>
                <a:spcPct val="150000"/>
              </a:lnSpc>
              <a:buFont typeface="Arial" panose="020B0604020202020204" pitchFamily="34" charset="0"/>
              <a:buChar char="•"/>
            </a:pPr>
            <a:r>
              <a:rPr lang="en-US" sz="2000" dirty="0">
                <a:latin typeface="Lexend Light" panose="020B0604020202020204" charset="0"/>
              </a:rPr>
              <a:t>Spike Trains with Correlated Inputs</a:t>
            </a:r>
          </a:p>
          <a:p>
            <a:pPr marL="285750" lvl="6" indent="-285750">
              <a:lnSpc>
                <a:spcPct val="150000"/>
              </a:lnSpc>
              <a:buFont typeface="Arial" panose="020B0604020202020204" pitchFamily="34" charset="0"/>
              <a:buChar char="•"/>
            </a:pPr>
            <a:endParaRPr lang="en-US" sz="2000" dirty="0">
              <a:latin typeface="Lexend Light" panose="020B0604020202020204" charset="0"/>
            </a:endParaRPr>
          </a:p>
          <a:p>
            <a:pPr marL="285750" lvl="6" indent="-285750">
              <a:lnSpc>
                <a:spcPct val="150000"/>
              </a:lnSpc>
              <a:buFont typeface="Arial" panose="020B0604020202020204" pitchFamily="34" charset="0"/>
              <a:buChar char="•"/>
            </a:pPr>
            <a:r>
              <a:rPr lang="en-US" sz="2000" dirty="0">
                <a:latin typeface="Lexend Light" panose="020B0604020202020204" charset="0"/>
              </a:rPr>
              <a:t>Spike Trains with Latency</a:t>
            </a:r>
          </a:p>
          <a:p>
            <a:pPr marL="285750" lvl="6" indent="-285750">
              <a:lnSpc>
                <a:spcPct val="150000"/>
              </a:lnSpc>
              <a:buFont typeface="Arial" panose="020B0604020202020204" pitchFamily="34" charset="0"/>
              <a:buChar char="•"/>
            </a:pPr>
            <a:endParaRPr lang="en-US" sz="2000" dirty="0">
              <a:latin typeface="Lexend Light" panose="020B0604020202020204" charset="0"/>
            </a:endParaRPr>
          </a:p>
          <a:p>
            <a:pPr marL="285750" lvl="6" indent="-285750">
              <a:lnSpc>
                <a:spcPct val="150000"/>
              </a:lnSpc>
              <a:buFont typeface="Arial" panose="020B0604020202020204" pitchFamily="34" charset="0"/>
              <a:buChar char="•"/>
            </a:pPr>
            <a:r>
              <a:rPr lang="en-US" sz="2000" dirty="0">
                <a:latin typeface="Lexend Light" panose="020B0604020202020204" charset="0"/>
              </a:rPr>
              <a:t>Spike Trains with Patterns</a:t>
            </a:r>
          </a:p>
          <a:p>
            <a:pPr marL="285750" lvl="6" indent="-285750">
              <a:buFont typeface="Arial" panose="020B0604020202020204" pitchFamily="34" charset="0"/>
              <a:buChar char="•"/>
            </a:pPr>
            <a:endParaRPr lang="en-US" sz="1600" dirty="0">
              <a:latin typeface="Lexend Light" panose="020B0604020202020204" charset="0"/>
            </a:endParaRPr>
          </a:p>
        </p:txBody>
      </p:sp>
    </p:spTree>
    <p:extLst>
      <p:ext uri="{BB962C8B-B14F-4D97-AF65-F5344CB8AC3E}">
        <p14:creationId xmlns:p14="http://schemas.microsoft.com/office/powerpoint/2010/main" val="13962300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C82ED-22E5-E64C-61D8-8779A00267AD}"/>
              </a:ext>
            </a:extLst>
          </p:cNvPr>
          <p:cNvSpPr>
            <a:spLocks noGrp="1"/>
          </p:cNvSpPr>
          <p:nvPr>
            <p:ph type="title"/>
          </p:nvPr>
        </p:nvSpPr>
        <p:spPr/>
        <p:txBody>
          <a:bodyPr/>
          <a:lstStyle/>
          <a:p>
            <a:pPr algn="ctr"/>
            <a:r>
              <a:rPr lang="it-IT" dirty="0"/>
              <a:t>Setting</a:t>
            </a:r>
            <a:endParaRPr lang="en-GB" dirty="0"/>
          </a:p>
        </p:txBody>
      </p:sp>
      <p:graphicFrame>
        <p:nvGraphicFramePr>
          <p:cNvPr id="27" name="Diagram 26">
            <a:extLst>
              <a:ext uri="{FF2B5EF4-FFF2-40B4-BE49-F238E27FC236}">
                <a16:creationId xmlns:a16="http://schemas.microsoft.com/office/drawing/2014/main" id="{2829BE1F-B458-2478-99BE-017E937AC82A}"/>
              </a:ext>
            </a:extLst>
          </p:cNvPr>
          <p:cNvGraphicFramePr/>
          <p:nvPr/>
        </p:nvGraphicFramePr>
        <p:xfrm>
          <a:off x="440320" y="658415"/>
          <a:ext cx="7467599" cy="418066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pic>
        <p:nvPicPr>
          <p:cNvPr id="8" name="Picture 7" descr="\documentclass{article}&#10;\usepackage{amsmath}&#10;\pagestyle{empty}&#10;\begin{document}&#10;&#10;\begin{equation*}&#10;u_1&#10;\end{equation*}&#10;&#10;&#10;&#10;\end{document}" title="IguanaTex Bitmap Display">
            <a:extLst>
              <a:ext uri="{FF2B5EF4-FFF2-40B4-BE49-F238E27FC236}">
                <a16:creationId xmlns:a16="http://schemas.microsoft.com/office/drawing/2014/main" id="{5876A7DF-20B1-0D27-55CB-808F2EEED4E2}"/>
              </a:ext>
            </a:extLst>
          </p:cNvPr>
          <p:cNvPicPr>
            <a:picLocks noChangeAspect="1"/>
          </p:cNvPicPr>
          <p:nvPr>
            <p:custDataLst>
              <p:tags r:id="rId1"/>
            </p:custDataLst>
          </p:nvPr>
        </p:nvPicPr>
        <p:blipFill>
          <a:blip r:embed="rId19"/>
          <a:stretch>
            <a:fillRect/>
          </a:stretch>
        </p:blipFill>
        <p:spPr>
          <a:xfrm>
            <a:off x="2001328" y="1124538"/>
            <a:ext cx="340538" cy="228580"/>
          </a:xfrm>
          <a:prstGeom prst="rect">
            <a:avLst/>
          </a:prstGeom>
        </p:spPr>
      </p:pic>
      <p:pic>
        <p:nvPicPr>
          <p:cNvPr id="14" name="Picture 13" descr="\documentclass{article}&#10;\usepackage{amsmath}&#10;\pagestyle{empty}&#10;\begin{document}&#10;&#10;\begin{equation*}&#10;u_j&#10;\end{equation*}&#10;&#10;&#10;&#10;\end{document}" title="IguanaTex Bitmap Display">
            <a:extLst>
              <a:ext uri="{FF2B5EF4-FFF2-40B4-BE49-F238E27FC236}">
                <a16:creationId xmlns:a16="http://schemas.microsoft.com/office/drawing/2014/main" id="{9A20255E-130F-D011-7D07-22EEE103450D}"/>
              </a:ext>
            </a:extLst>
          </p:cNvPr>
          <p:cNvPicPr>
            <a:picLocks noChangeAspect="1"/>
          </p:cNvPicPr>
          <p:nvPr>
            <p:custDataLst>
              <p:tags r:id="rId2"/>
            </p:custDataLst>
          </p:nvPr>
        </p:nvPicPr>
        <p:blipFill>
          <a:blip r:embed="rId20"/>
          <a:stretch>
            <a:fillRect/>
          </a:stretch>
        </p:blipFill>
        <p:spPr>
          <a:xfrm>
            <a:off x="1975503" y="3037549"/>
            <a:ext cx="331209" cy="284560"/>
          </a:xfrm>
          <a:prstGeom prst="rect">
            <a:avLst/>
          </a:prstGeom>
        </p:spPr>
      </p:pic>
      <p:pic>
        <p:nvPicPr>
          <p:cNvPr id="12" name="Picture 11" descr="\documentclass{article}&#10;\usepackage{amsmath}&#10;\pagestyle{empty}&#10;\begin{document}&#10;&#10;\begin{equation*}&#10;u_2&#10;\end{equation*}&#10;&#10;&#10;&#10;\end{document}" title="IguanaTex Bitmap Display">
            <a:extLst>
              <a:ext uri="{FF2B5EF4-FFF2-40B4-BE49-F238E27FC236}">
                <a16:creationId xmlns:a16="http://schemas.microsoft.com/office/drawing/2014/main" id="{891C0A75-7BEA-6CA6-401D-D5FA5BAE9242}"/>
              </a:ext>
            </a:extLst>
          </p:cNvPr>
          <p:cNvPicPr>
            <a:picLocks noChangeAspect="1"/>
          </p:cNvPicPr>
          <p:nvPr>
            <p:custDataLst>
              <p:tags r:id="rId3"/>
            </p:custDataLst>
          </p:nvPr>
        </p:nvPicPr>
        <p:blipFill>
          <a:blip r:embed="rId21"/>
          <a:stretch>
            <a:fillRect/>
          </a:stretch>
        </p:blipFill>
        <p:spPr>
          <a:xfrm>
            <a:off x="1976093" y="1900567"/>
            <a:ext cx="349868" cy="228580"/>
          </a:xfrm>
          <a:prstGeom prst="rect">
            <a:avLst/>
          </a:prstGeom>
        </p:spPr>
      </p:pic>
      <p:pic>
        <p:nvPicPr>
          <p:cNvPr id="16" name="Picture 15" descr="\documentclass{article}&#10;\usepackage{amsmath}&#10;\pagestyle{empty}&#10;\begin{document}&#10;&#10;\begin{equation*}&#10;u_J&#10;\end{equation*}&#10;&#10;&#10;&#10;\end{document}" title="IguanaTex Bitmap Display">
            <a:extLst>
              <a:ext uri="{FF2B5EF4-FFF2-40B4-BE49-F238E27FC236}">
                <a16:creationId xmlns:a16="http://schemas.microsoft.com/office/drawing/2014/main" id="{2AB942B6-D48F-5D49-931E-D9D12B5BA8C5}"/>
              </a:ext>
            </a:extLst>
          </p:cNvPr>
          <p:cNvPicPr>
            <a:picLocks noChangeAspect="1"/>
          </p:cNvPicPr>
          <p:nvPr>
            <p:custDataLst>
              <p:tags r:id="rId4"/>
            </p:custDataLst>
          </p:nvPr>
        </p:nvPicPr>
        <p:blipFill>
          <a:blip r:embed="rId22"/>
          <a:stretch>
            <a:fillRect/>
          </a:stretch>
        </p:blipFill>
        <p:spPr>
          <a:xfrm>
            <a:off x="1977621" y="4251839"/>
            <a:ext cx="401183" cy="233246"/>
          </a:xfrm>
          <a:prstGeom prst="rect">
            <a:avLst/>
          </a:prstGeom>
        </p:spPr>
      </p:pic>
      <p:pic>
        <p:nvPicPr>
          <p:cNvPr id="79" name="Picture 78" descr="IguanaTex Bitmap Display&#10;&#10;\documentclass{article}&#10;\usepackage{amsmath}&#10;\pagestyle{empty}&#10;\begin{document}&#10;&#10;\begin{equation*}&#10;v_i&#10;\end{equation*}&#10;&#10;&#10;&#10;\end{document}">
            <a:extLst>
              <a:ext uri="{FF2B5EF4-FFF2-40B4-BE49-F238E27FC236}">
                <a16:creationId xmlns:a16="http://schemas.microsoft.com/office/drawing/2014/main" id="{84A81D76-7DAD-C4AC-4FB8-C8BCC8E4D98B}"/>
              </a:ext>
            </a:extLst>
          </p:cNvPr>
          <p:cNvPicPr>
            <a:picLocks noChangeAspect="1"/>
          </p:cNvPicPr>
          <p:nvPr>
            <p:custDataLst>
              <p:tags r:id="rId5"/>
            </p:custDataLst>
          </p:nvPr>
        </p:nvPicPr>
        <p:blipFill>
          <a:blip r:embed="rId23"/>
          <a:stretch>
            <a:fillRect/>
          </a:stretch>
        </p:blipFill>
        <p:spPr>
          <a:xfrm>
            <a:off x="6768580" y="2642296"/>
            <a:ext cx="272897" cy="230913"/>
          </a:xfrm>
          <a:prstGeom prst="rect">
            <a:avLst/>
          </a:prstGeom>
        </p:spPr>
      </p:pic>
      <p:pic>
        <p:nvPicPr>
          <p:cNvPr id="83" name="Picture 82" descr="\documentclass{article}&#10;\usepackage{amsmath}&#10;\pagestyle{empty}&#10;\begin{document}&#10;&#10;\begin{equation*}&#10;w_{i1}&#10;\end{equation*}&#10;&#10;&#10;&#10;\end{document}" title="IguanaTex Bitmap Display">
            <a:extLst>
              <a:ext uri="{FF2B5EF4-FFF2-40B4-BE49-F238E27FC236}">
                <a16:creationId xmlns:a16="http://schemas.microsoft.com/office/drawing/2014/main" id="{9504A6F8-A5C4-2FF1-0C05-D6B1E2D45976}"/>
              </a:ext>
            </a:extLst>
          </p:cNvPr>
          <p:cNvPicPr>
            <a:picLocks noChangeAspect="1"/>
          </p:cNvPicPr>
          <p:nvPr>
            <p:custDataLst>
              <p:tags r:id="rId6"/>
            </p:custDataLst>
          </p:nvPr>
        </p:nvPicPr>
        <p:blipFill>
          <a:blip r:embed="rId24"/>
          <a:stretch>
            <a:fillRect/>
          </a:stretch>
        </p:blipFill>
        <p:spPr>
          <a:xfrm>
            <a:off x="3784634" y="1468214"/>
            <a:ext cx="396800" cy="181029"/>
          </a:xfrm>
          <a:prstGeom prst="rect">
            <a:avLst/>
          </a:prstGeom>
        </p:spPr>
      </p:pic>
      <p:pic>
        <p:nvPicPr>
          <p:cNvPr id="88" name="Picture 87" descr="\documentclass{article}&#10;\usepackage{amsmath}&#10;\pagestyle{empty}&#10;\begin{document}&#10;&#10;\begin{equation*}&#10;w_{i2}&#10;\end{equation*}&#10;&#10;&#10;&#10;\end{document}" title="IguanaTex Bitmap Display">
            <a:extLst>
              <a:ext uri="{FF2B5EF4-FFF2-40B4-BE49-F238E27FC236}">
                <a16:creationId xmlns:a16="http://schemas.microsoft.com/office/drawing/2014/main" id="{5D263A66-5C74-DF9C-B3C6-AB6BE277F6B7}"/>
              </a:ext>
            </a:extLst>
          </p:cNvPr>
          <p:cNvPicPr>
            <a:picLocks noChangeAspect="1"/>
          </p:cNvPicPr>
          <p:nvPr>
            <p:custDataLst>
              <p:tags r:id="rId7"/>
            </p:custDataLst>
          </p:nvPr>
        </p:nvPicPr>
        <p:blipFill>
          <a:blip r:embed="rId25"/>
          <a:stretch>
            <a:fillRect/>
          </a:stretch>
        </p:blipFill>
        <p:spPr>
          <a:xfrm>
            <a:off x="3777320" y="2002967"/>
            <a:ext cx="404114" cy="181029"/>
          </a:xfrm>
          <a:prstGeom prst="rect">
            <a:avLst/>
          </a:prstGeom>
        </p:spPr>
      </p:pic>
      <p:pic>
        <p:nvPicPr>
          <p:cNvPr id="90" name="Picture 89" descr="\documentclass{article}&#10;\usepackage{amsmath}&#10;\pagestyle{empty}&#10;\begin{document}&#10;&#10;\begin{equation*}&#10;w_{ij}&#10;\end{equation*}&#10;&#10;&#10;&#10;\end{document}" title="IguanaTex Bitmap Display">
            <a:extLst>
              <a:ext uri="{FF2B5EF4-FFF2-40B4-BE49-F238E27FC236}">
                <a16:creationId xmlns:a16="http://schemas.microsoft.com/office/drawing/2014/main" id="{6F7F228A-C665-C827-6790-34C706C7DAB7}"/>
              </a:ext>
            </a:extLst>
          </p:cNvPr>
          <p:cNvPicPr>
            <a:picLocks noChangeAspect="1"/>
          </p:cNvPicPr>
          <p:nvPr>
            <p:custDataLst>
              <p:tags r:id="rId8"/>
            </p:custDataLst>
          </p:nvPr>
        </p:nvPicPr>
        <p:blipFill>
          <a:blip r:embed="rId26"/>
          <a:stretch>
            <a:fillRect/>
          </a:stretch>
        </p:blipFill>
        <p:spPr>
          <a:xfrm>
            <a:off x="3784634" y="2667384"/>
            <a:ext cx="389486" cy="223086"/>
          </a:xfrm>
          <a:prstGeom prst="rect">
            <a:avLst/>
          </a:prstGeom>
        </p:spPr>
      </p:pic>
      <p:pic>
        <p:nvPicPr>
          <p:cNvPr id="92" name="Picture 91" descr="\documentclass{article}&#10;\usepackage{amsmath}&#10;\pagestyle{empty}&#10;\begin{document}&#10;&#10;\begin{equation*}&#10;w_{iJ}&#10;\end{equation*}&#10;&#10;&#10;&#10;\end{document}" title="IguanaTex Bitmap Display">
            <a:extLst>
              <a:ext uri="{FF2B5EF4-FFF2-40B4-BE49-F238E27FC236}">
                <a16:creationId xmlns:a16="http://schemas.microsoft.com/office/drawing/2014/main" id="{98B1F367-6985-9C16-5F55-B33BB7F08214}"/>
              </a:ext>
            </a:extLst>
          </p:cNvPr>
          <p:cNvPicPr>
            <a:picLocks noChangeAspect="1"/>
          </p:cNvPicPr>
          <p:nvPr>
            <p:custDataLst>
              <p:tags r:id="rId9"/>
            </p:custDataLst>
          </p:nvPr>
        </p:nvPicPr>
        <p:blipFill>
          <a:blip r:embed="rId27"/>
          <a:stretch>
            <a:fillRect/>
          </a:stretch>
        </p:blipFill>
        <p:spPr>
          <a:xfrm>
            <a:off x="3777321" y="3425223"/>
            <a:ext cx="444343" cy="182858"/>
          </a:xfrm>
          <a:prstGeom prst="rect">
            <a:avLst/>
          </a:prstGeom>
        </p:spPr>
      </p:pic>
      <p:pic>
        <p:nvPicPr>
          <p:cNvPr id="97" name="Picture 96" descr="\documentclass{article}&#10;\usepackage{amsmath}&#10;\pagestyle{empty}&#10;\begin{document}&#10;&#10;\begin{equation*}&#10;\vdots&#10;\end{equation*}&#10;&#10;&#10;&#10;\end{document}" title="IguanaTex Bitmap Display">
            <a:extLst>
              <a:ext uri="{FF2B5EF4-FFF2-40B4-BE49-F238E27FC236}">
                <a16:creationId xmlns:a16="http://schemas.microsoft.com/office/drawing/2014/main" id="{4AC95039-44A4-F128-E699-D94F1EF75CCA}"/>
              </a:ext>
            </a:extLst>
          </p:cNvPr>
          <p:cNvPicPr>
            <a:picLocks noChangeAspect="1"/>
          </p:cNvPicPr>
          <p:nvPr>
            <p:custDataLst>
              <p:tags r:id="rId10"/>
            </p:custDataLst>
          </p:nvPr>
        </p:nvPicPr>
        <p:blipFill>
          <a:blip r:embed="rId28"/>
          <a:stretch>
            <a:fillRect/>
          </a:stretch>
        </p:blipFill>
        <p:spPr>
          <a:xfrm>
            <a:off x="2124720" y="2449265"/>
            <a:ext cx="36000" cy="300003"/>
          </a:xfrm>
          <a:prstGeom prst="rect">
            <a:avLst/>
          </a:prstGeom>
        </p:spPr>
      </p:pic>
      <p:pic>
        <p:nvPicPr>
          <p:cNvPr id="98" name="Picture 97" descr="\documentclass{article}&#10;\usepackage{amsmath}&#10;\pagestyle{empty}&#10;\begin{document}&#10;&#10;\begin{equation*}&#10;\vdots&#10;\end{equation*}&#10;&#10;&#10;&#10;\end{document}" title="IguanaTex Bitmap Display">
            <a:extLst>
              <a:ext uri="{FF2B5EF4-FFF2-40B4-BE49-F238E27FC236}">
                <a16:creationId xmlns:a16="http://schemas.microsoft.com/office/drawing/2014/main" id="{FD59C852-A11E-6E55-7E47-BE6D1E9F8BD0}"/>
              </a:ext>
            </a:extLst>
          </p:cNvPr>
          <p:cNvPicPr>
            <a:picLocks noChangeAspect="1"/>
          </p:cNvPicPr>
          <p:nvPr>
            <p:custDataLst>
              <p:tags r:id="rId11"/>
            </p:custDataLst>
          </p:nvPr>
        </p:nvPicPr>
        <p:blipFill>
          <a:blip r:embed="rId28"/>
          <a:stretch>
            <a:fillRect/>
          </a:stretch>
        </p:blipFill>
        <p:spPr>
          <a:xfrm>
            <a:off x="2128801" y="3617751"/>
            <a:ext cx="36000" cy="300003"/>
          </a:xfrm>
          <a:prstGeom prst="rect">
            <a:avLst/>
          </a:prstGeom>
        </p:spPr>
      </p:pic>
      <p:sp>
        <p:nvSpPr>
          <p:cNvPr id="124" name="Rectangle 123">
            <a:extLst>
              <a:ext uri="{FF2B5EF4-FFF2-40B4-BE49-F238E27FC236}">
                <a16:creationId xmlns:a16="http://schemas.microsoft.com/office/drawing/2014/main" id="{128E8090-DE05-97D7-DC21-B429D5A89CAD}"/>
              </a:ext>
            </a:extLst>
          </p:cNvPr>
          <p:cNvSpPr/>
          <p:nvPr/>
        </p:nvSpPr>
        <p:spPr>
          <a:xfrm>
            <a:off x="86413" y="2280839"/>
            <a:ext cx="1683474" cy="707886"/>
          </a:xfrm>
          <a:prstGeom prst="rect">
            <a:avLst/>
          </a:prstGeom>
          <a:noFill/>
          <a:ln>
            <a:solidFill>
              <a:schemeClr val="accent1"/>
            </a:solidFill>
          </a:ln>
        </p:spPr>
        <p:txBody>
          <a:bodyPr wrap="none" lIns="91440" tIns="45720" rIns="91440" bIns="45720">
            <a:spAutoFit/>
          </a:bodyPr>
          <a:lstStyle/>
          <a:p>
            <a:pPr>
              <a:buClr>
                <a:srgbClr val="9B0014"/>
              </a:buClr>
              <a:buSzPts val="3600"/>
            </a:pPr>
            <a:r>
              <a:rPr lang="en-US" sz="2000" dirty="0">
                <a:solidFill>
                  <a:srgbClr val="9B0014"/>
                </a:solidFill>
                <a:latin typeface="Lexend Light" pitchFamily="2" charset="0"/>
                <a:ea typeface="CMU Serif" panose="02000603000000000000" pitchFamily="2" charset="0"/>
                <a:cs typeface="CMU Serif" panose="02000603000000000000" pitchFamily="2" charset="0"/>
              </a:rPr>
              <a:t>Presynaptic </a:t>
            </a:r>
          </a:p>
          <a:p>
            <a:pPr>
              <a:buClr>
                <a:srgbClr val="9B0014"/>
              </a:buClr>
              <a:buSzPts val="3600"/>
            </a:pPr>
            <a:r>
              <a:rPr lang="en-US" sz="2000" dirty="0">
                <a:solidFill>
                  <a:srgbClr val="9B0014"/>
                </a:solidFill>
                <a:latin typeface="Lexend Light" pitchFamily="2" charset="0"/>
                <a:ea typeface="CMU Serif" panose="02000603000000000000" pitchFamily="2" charset="0"/>
                <a:cs typeface="CMU Serif" panose="02000603000000000000" pitchFamily="2" charset="0"/>
              </a:rPr>
              <a:t>Neurons</a:t>
            </a:r>
          </a:p>
        </p:txBody>
      </p:sp>
      <p:sp>
        <p:nvSpPr>
          <p:cNvPr id="125" name="Rectangle 124">
            <a:extLst>
              <a:ext uri="{FF2B5EF4-FFF2-40B4-BE49-F238E27FC236}">
                <a16:creationId xmlns:a16="http://schemas.microsoft.com/office/drawing/2014/main" id="{428AFDFD-6473-234D-8758-1758C3D37737}"/>
              </a:ext>
            </a:extLst>
          </p:cNvPr>
          <p:cNvSpPr/>
          <p:nvPr/>
        </p:nvSpPr>
        <p:spPr>
          <a:xfrm>
            <a:off x="7239869" y="2319066"/>
            <a:ext cx="1833796" cy="707886"/>
          </a:xfrm>
          <a:prstGeom prst="rect">
            <a:avLst/>
          </a:prstGeom>
          <a:solidFill>
            <a:schemeClr val="lt1"/>
          </a:solidFill>
          <a:ln>
            <a:solidFill>
              <a:schemeClr val="accent1"/>
            </a:solidFill>
          </a:ln>
        </p:spPr>
        <p:txBody>
          <a:bodyPr wrap="square" lIns="91440" tIns="45720" rIns="91440" bIns="45720">
            <a:spAutoFit/>
          </a:bodyPr>
          <a:lstStyle/>
          <a:p>
            <a:pPr>
              <a:buClr>
                <a:srgbClr val="9B0014"/>
              </a:buClr>
              <a:buSzPts val="3600"/>
            </a:pPr>
            <a:r>
              <a:rPr lang="en-US" sz="2000" dirty="0">
                <a:solidFill>
                  <a:srgbClr val="9B0014"/>
                </a:solidFill>
                <a:latin typeface="Lexend Light" pitchFamily="2" charset="0"/>
                <a:ea typeface="CMU Serif" panose="02000603000000000000" pitchFamily="2" charset="0"/>
                <a:cs typeface="CMU Serif" panose="02000603000000000000" pitchFamily="2" charset="0"/>
              </a:rPr>
              <a:t>Postsynaptic </a:t>
            </a:r>
          </a:p>
          <a:p>
            <a:pPr>
              <a:buClr>
                <a:srgbClr val="9B0014"/>
              </a:buClr>
              <a:buSzPts val="3600"/>
            </a:pPr>
            <a:r>
              <a:rPr lang="en-US" sz="2000" dirty="0">
                <a:solidFill>
                  <a:srgbClr val="9B0014"/>
                </a:solidFill>
                <a:latin typeface="Lexend Light" pitchFamily="2" charset="0"/>
                <a:ea typeface="CMU Serif" panose="02000603000000000000" pitchFamily="2" charset="0"/>
                <a:cs typeface="CMU Serif" panose="02000603000000000000" pitchFamily="2" charset="0"/>
              </a:rPr>
              <a:t>Neuron</a:t>
            </a:r>
          </a:p>
        </p:txBody>
      </p:sp>
      <p:sp>
        <p:nvSpPr>
          <p:cNvPr id="9" name="TextBox 8">
            <a:extLst>
              <a:ext uri="{FF2B5EF4-FFF2-40B4-BE49-F238E27FC236}">
                <a16:creationId xmlns:a16="http://schemas.microsoft.com/office/drawing/2014/main" id="{A35C133A-7094-8767-0FDF-61D80BD7EAC3}"/>
              </a:ext>
            </a:extLst>
          </p:cNvPr>
          <p:cNvSpPr txBox="1"/>
          <p:nvPr/>
        </p:nvSpPr>
        <p:spPr>
          <a:xfrm>
            <a:off x="4114800" y="2148840"/>
            <a:ext cx="65" cy="215444"/>
          </a:xfrm>
          <a:prstGeom prst="rect">
            <a:avLst/>
          </a:prstGeom>
          <a:noFill/>
        </p:spPr>
        <p:txBody>
          <a:bodyPr wrap="none" lIns="0" tIns="0" rIns="0" bIns="0" rtlCol="0">
            <a:spAutoFit/>
          </a:bodyPr>
          <a:lstStyle/>
          <a:p>
            <a:endParaRPr lang="en-US" dirty="0">
              <a:latin typeface="Lexend Light" pitchFamily="2" charset="0"/>
              <a:ea typeface="CMU Serif" panose="02000603000000000000" pitchFamily="2" charset="0"/>
              <a:cs typeface="CMU Serif" panose="02000603000000000000" pitchFamily="2" charset="0"/>
            </a:endParaRPr>
          </a:p>
        </p:txBody>
      </p:sp>
    </p:spTree>
    <p:extLst>
      <p:ext uri="{BB962C8B-B14F-4D97-AF65-F5344CB8AC3E}">
        <p14:creationId xmlns:p14="http://schemas.microsoft.com/office/powerpoint/2010/main" val="30682893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4494-B848-CB95-E7C2-8EDFC3A600F8}"/>
              </a:ext>
            </a:extLst>
          </p:cNvPr>
          <p:cNvSpPr>
            <a:spLocks noGrp="1"/>
          </p:cNvSpPr>
          <p:nvPr>
            <p:ph type="title"/>
          </p:nvPr>
        </p:nvSpPr>
        <p:spPr/>
        <p:txBody>
          <a:bodyPr/>
          <a:lstStyle/>
          <a:p>
            <a:r>
              <a:rPr lang="en-US" dirty="0"/>
              <a:t>Weights Convergence</a:t>
            </a:r>
          </a:p>
        </p:txBody>
      </p:sp>
      <p:pic>
        <p:nvPicPr>
          <p:cNvPr id="5" name="Picture 4" descr="A screenshot of a graph">
            <a:extLst>
              <a:ext uri="{FF2B5EF4-FFF2-40B4-BE49-F238E27FC236}">
                <a16:creationId xmlns:a16="http://schemas.microsoft.com/office/drawing/2014/main" id="{56F7A61F-B194-BD7F-AC9F-FA30E0046192}"/>
              </a:ext>
            </a:extLst>
          </p:cNvPr>
          <p:cNvPicPr>
            <a:picLocks noChangeAspect="1"/>
          </p:cNvPicPr>
          <p:nvPr/>
        </p:nvPicPr>
        <p:blipFill>
          <a:blip r:embed="rId2"/>
          <a:stretch>
            <a:fillRect/>
          </a:stretch>
        </p:blipFill>
        <p:spPr>
          <a:xfrm>
            <a:off x="221105" y="890930"/>
            <a:ext cx="8701790" cy="4246052"/>
          </a:xfrm>
          <a:prstGeom prst="rect">
            <a:avLst/>
          </a:prstGeom>
        </p:spPr>
      </p:pic>
    </p:spTree>
    <p:extLst>
      <p:ext uri="{BB962C8B-B14F-4D97-AF65-F5344CB8AC3E}">
        <p14:creationId xmlns:p14="http://schemas.microsoft.com/office/powerpoint/2010/main" val="10658676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640A2-B546-0526-BA73-E433DE3D7034}"/>
              </a:ext>
            </a:extLst>
          </p:cNvPr>
          <p:cNvSpPr>
            <a:spLocks noGrp="1"/>
          </p:cNvSpPr>
          <p:nvPr>
            <p:ph type="title"/>
          </p:nvPr>
        </p:nvSpPr>
        <p:spPr/>
        <p:txBody>
          <a:bodyPr/>
          <a:lstStyle/>
          <a:p>
            <a:r>
              <a:rPr lang="en-US" sz="3200" dirty="0">
                <a:latin typeface="Lexend Light" panose="020B0604020202020204" charset="0"/>
              </a:rPr>
              <a:t>Spike Trains with Correlated Inputs</a:t>
            </a:r>
            <a:br>
              <a:rPr lang="en-US" sz="3200" dirty="0">
                <a:latin typeface="Lexend Light" panose="020B0604020202020204" charset="0"/>
              </a:rPr>
            </a:br>
            <a:endParaRPr lang="en-US" sz="3200" dirty="0"/>
          </a:p>
        </p:txBody>
      </p:sp>
      <p:pic>
        <p:nvPicPr>
          <p:cNvPr id="4" name="Picture 3" descr="A screen shot of a graph&#10;&#10;Description automatically generated">
            <a:extLst>
              <a:ext uri="{FF2B5EF4-FFF2-40B4-BE49-F238E27FC236}">
                <a16:creationId xmlns:a16="http://schemas.microsoft.com/office/drawing/2014/main" id="{789159B4-9F6A-7C90-6334-0AC5A833DC86}"/>
              </a:ext>
            </a:extLst>
          </p:cNvPr>
          <p:cNvPicPr>
            <a:picLocks noChangeAspect="1"/>
          </p:cNvPicPr>
          <p:nvPr/>
        </p:nvPicPr>
        <p:blipFill>
          <a:blip r:embed="rId2"/>
          <a:stretch>
            <a:fillRect/>
          </a:stretch>
        </p:blipFill>
        <p:spPr>
          <a:xfrm>
            <a:off x="702835" y="824505"/>
            <a:ext cx="7738330" cy="4250826"/>
          </a:xfrm>
          <a:prstGeom prst="rect">
            <a:avLst/>
          </a:prstGeom>
        </p:spPr>
      </p:pic>
    </p:spTree>
    <p:extLst>
      <p:ext uri="{BB962C8B-B14F-4D97-AF65-F5344CB8AC3E}">
        <p14:creationId xmlns:p14="http://schemas.microsoft.com/office/powerpoint/2010/main" val="41900614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640A2-B546-0526-BA73-E433DE3D7034}"/>
              </a:ext>
            </a:extLst>
          </p:cNvPr>
          <p:cNvSpPr>
            <a:spLocks noGrp="1"/>
          </p:cNvSpPr>
          <p:nvPr>
            <p:ph type="title"/>
          </p:nvPr>
        </p:nvSpPr>
        <p:spPr/>
        <p:txBody>
          <a:bodyPr/>
          <a:lstStyle/>
          <a:p>
            <a:r>
              <a:rPr lang="en-US" sz="3200" dirty="0">
                <a:latin typeface="Lexend Light" panose="020B0604020202020204" charset="0"/>
              </a:rPr>
              <a:t>Spike Trains with Correlated Inputs</a:t>
            </a:r>
            <a:br>
              <a:rPr lang="en-US" sz="3200" dirty="0">
                <a:latin typeface="Lexend Light" panose="020B0604020202020204" charset="0"/>
              </a:rPr>
            </a:br>
            <a:endParaRPr lang="en-US" sz="3200" dirty="0"/>
          </a:p>
        </p:txBody>
      </p:sp>
      <p:pic>
        <p:nvPicPr>
          <p:cNvPr id="5" name="Picture 4" descr="A graph showing different colored lines">
            <a:extLst>
              <a:ext uri="{FF2B5EF4-FFF2-40B4-BE49-F238E27FC236}">
                <a16:creationId xmlns:a16="http://schemas.microsoft.com/office/drawing/2014/main" id="{F92F1375-3A43-E235-9C18-466AFCA51F57}"/>
              </a:ext>
            </a:extLst>
          </p:cNvPr>
          <p:cNvPicPr>
            <a:picLocks noChangeAspect="1"/>
          </p:cNvPicPr>
          <p:nvPr/>
        </p:nvPicPr>
        <p:blipFill>
          <a:blip r:embed="rId2"/>
          <a:stretch>
            <a:fillRect/>
          </a:stretch>
        </p:blipFill>
        <p:spPr>
          <a:xfrm>
            <a:off x="0" y="862723"/>
            <a:ext cx="8911652" cy="4276253"/>
          </a:xfrm>
          <a:prstGeom prst="rect">
            <a:avLst/>
          </a:prstGeom>
        </p:spPr>
      </p:pic>
    </p:spTree>
    <p:extLst>
      <p:ext uri="{BB962C8B-B14F-4D97-AF65-F5344CB8AC3E}">
        <p14:creationId xmlns:p14="http://schemas.microsoft.com/office/powerpoint/2010/main" val="24701451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D9E51-3501-0F04-896B-AD58DE7E3BDF}"/>
              </a:ext>
            </a:extLst>
          </p:cNvPr>
          <p:cNvSpPr>
            <a:spLocks noGrp="1"/>
          </p:cNvSpPr>
          <p:nvPr>
            <p:ph type="title"/>
          </p:nvPr>
        </p:nvSpPr>
        <p:spPr/>
        <p:txBody>
          <a:bodyPr/>
          <a:lstStyle/>
          <a:p>
            <a:r>
              <a:rPr lang="en-US" sz="3200" dirty="0">
                <a:latin typeface="Lexend Light" panose="020B0604020202020204" charset="0"/>
              </a:rPr>
              <a:t>Spike Trains with Latency</a:t>
            </a:r>
            <a:br>
              <a:rPr lang="en-US" sz="3200" dirty="0">
                <a:latin typeface="Lexend Light" panose="020B0604020202020204" charset="0"/>
              </a:rPr>
            </a:br>
            <a:endParaRPr lang="en-US" sz="3200" dirty="0"/>
          </a:p>
        </p:txBody>
      </p:sp>
      <p:pic>
        <p:nvPicPr>
          <p:cNvPr id="4" name="Picture 3" descr="A black and white image of a train&#10;&#10;Description automatically generated">
            <a:extLst>
              <a:ext uri="{FF2B5EF4-FFF2-40B4-BE49-F238E27FC236}">
                <a16:creationId xmlns:a16="http://schemas.microsoft.com/office/drawing/2014/main" id="{A6C92585-DACF-E82F-A104-C09581AAA31C}"/>
              </a:ext>
            </a:extLst>
          </p:cNvPr>
          <p:cNvPicPr>
            <a:picLocks noChangeAspect="1"/>
          </p:cNvPicPr>
          <p:nvPr/>
        </p:nvPicPr>
        <p:blipFill>
          <a:blip r:embed="rId2"/>
          <a:stretch>
            <a:fillRect/>
          </a:stretch>
        </p:blipFill>
        <p:spPr>
          <a:xfrm>
            <a:off x="0" y="1115156"/>
            <a:ext cx="9144000" cy="3722648"/>
          </a:xfrm>
          <a:prstGeom prst="rect">
            <a:avLst/>
          </a:prstGeom>
        </p:spPr>
      </p:pic>
    </p:spTree>
    <p:extLst>
      <p:ext uri="{BB962C8B-B14F-4D97-AF65-F5344CB8AC3E}">
        <p14:creationId xmlns:p14="http://schemas.microsoft.com/office/powerpoint/2010/main" val="2601458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9105A-DDB3-FB01-2428-B3E27C7101A2}"/>
              </a:ext>
            </a:extLst>
          </p:cNvPr>
          <p:cNvSpPr>
            <a:spLocks noGrp="1"/>
          </p:cNvSpPr>
          <p:nvPr>
            <p:ph type="title"/>
          </p:nvPr>
        </p:nvSpPr>
        <p:spPr/>
        <p:txBody>
          <a:bodyPr/>
          <a:lstStyle/>
          <a:p>
            <a:r>
              <a:rPr lang="en-US" sz="3200" dirty="0">
                <a:latin typeface="Lexend Light" panose="020B0604020202020204" charset="0"/>
              </a:rPr>
              <a:t>Spike Trains with Patterns</a:t>
            </a:r>
            <a:br>
              <a:rPr lang="en-US" sz="3200" dirty="0">
                <a:latin typeface="Lexend Light" panose="020B0604020202020204" charset="0"/>
              </a:rPr>
            </a:br>
            <a:endParaRPr lang="en-US" sz="3200" dirty="0"/>
          </a:p>
        </p:txBody>
      </p:sp>
      <p:pic>
        <p:nvPicPr>
          <p:cNvPr id="4" name="Picture 3" descr="A screenshot of a graph&#10;&#10;Description automatically generated">
            <a:extLst>
              <a:ext uri="{FF2B5EF4-FFF2-40B4-BE49-F238E27FC236}">
                <a16:creationId xmlns:a16="http://schemas.microsoft.com/office/drawing/2014/main" id="{2D272DC9-0FF8-00FF-F34F-718A5E82A034}"/>
              </a:ext>
            </a:extLst>
          </p:cNvPr>
          <p:cNvPicPr>
            <a:picLocks noChangeAspect="1"/>
          </p:cNvPicPr>
          <p:nvPr/>
        </p:nvPicPr>
        <p:blipFill>
          <a:blip r:embed="rId2"/>
          <a:stretch>
            <a:fillRect/>
          </a:stretch>
        </p:blipFill>
        <p:spPr>
          <a:xfrm>
            <a:off x="203620" y="800402"/>
            <a:ext cx="8736760" cy="4337164"/>
          </a:xfrm>
          <a:prstGeom prst="rect">
            <a:avLst/>
          </a:prstGeom>
        </p:spPr>
      </p:pic>
    </p:spTree>
    <p:extLst>
      <p:ext uri="{BB962C8B-B14F-4D97-AF65-F5344CB8AC3E}">
        <p14:creationId xmlns:p14="http://schemas.microsoft.com/office/powerpoint/2010/main" val="2034965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7800ABC-D8A8-A11A-CC8F-906FF984E1C6}"/>
              </a:ext>
            </a:extLst>
          </p:cNvPr>
          <p:cNvGrpSpPr/>
          <p:nvPr/>
        </p:nvGrpSpPr>
        <p:grpSpPr>
          <a:xfrm>
            <a:off x="0" y="466725"/>
            <a:ext cx="9144000" cy="4676775"/>
            <a:chOff x="0" y="466725"/>
            <a:chExt cx="9144000" cy="4676775"/>
          </a:xfrm>
        </p:grpSpPr>
        <p:grpSp>
          <p:nvGrpSpPr>
            <p:cNvPr id="19" name="Group 18">
              <a:extLst>
                <a:ext uri="{FF2B5EF4-FFF2-40B4-BE49-F238E27FC236}">
                  <a16:creationId xmlns:a16="http://schemas.microsoft.com/office/drawing/2014/main" id="{C5C7BFC0-A625-A0C8-E54B-8FEFA7F760FD}"/>
                </a:ext>
              </a:extLst>
            </p:cNvPr>
            <p:cNvGrpSpPr/>
            <p:nvPr/>
          </p:nvGrpSpPr>
          <p:grpSpPr>
            <a:xfrm>
              <a:off x="0" y="466725"/>
              <a:ext cx="9144000" cy="4676775"/>
              <a:chOff x="0" y="466725"/>
              <a:chExt cx="9144000" cy="4676775"/>
            </a:xfrm>
          </p:grpSpPr>
          <p:pic>
            <p:nvPicPr>
              <p:cNvPr id="4" name="Picture 3" descr="A diagram of a diagram of a device&#10;&#10;Description automatically generated with medium confidence">
                <a:extLst>
                  <a:ext uri="{FF2B5EF4-FFF2-40B4-BE49-F238E27FC236}">
                    <a16:creationId xmlns:a16="http://schemas.microsoft.com/office/drawing/2014/main" id="{AFFE7E53-C908-BB15-5DB0-25F56155D3C4}"/>
                  </a:ext>
                </a:extLst>
              </p:cNvPr>
              <p:cNvPicPr>
                <a:picLocks noChangeAspect="1"/>
              </p:cNvPicPr>
              <p:nvPr/>
            </p:nvPicPr>
            <p:blipFill rotWithShape="1">
              <a:blip r:embed="rId3"/>
              <a:srcRect l="1292" t="2379" r="846" b="1349"/>
              <a:stretch/>
            </p:blipFill>
            <p:spPr>
              <a:xfrm>
                <a:off x="0" y="466725"/>
                <a:ext cx="9144000" cy="4676775"/>
              </a:xfrm>
              <a:prstGeom prst="rect">
                <a:avLst/>
              </a:prstGeom>
              <a:noFill/>
              <a:ln w="19050">
                <a:noFill/>
              </a:ln>
            </p:spPr>
          </p:pic>
          <p:sp>
            <p:nvSpPr>
              <p:cNvPr id="6" name="TextBox 5">
                <a:extLst>
                  <a:ext uri="{FF2B5EF4-FFF2-40B4-BE49-F238E27FC236}">
                    <a16:creationId xmlns:a16="http://schemas.microsoft.com/office/drawing/2014/main" id="{11A96A34-816E-1B8E-8468-B49A93EDCF91}"/>
                  </a:ext>
                </a:extLst>
              </p:cNvPr>
              <p:cNvSpPr txBox="1"/>
              <p:nvPr/>
            </p:nvSpPr>
            <p:spPr>
              <a:xfrm>
                <a:off x="390525" y="4234954"/>
                <a:ext cx="2705100" cy="738664"/>
              </a:xfrm>
              <a:prstGeom prst="rect">
                <a:avLst/>
              </a:prstGeom>
              <a:solidFill>
                <a:srgbClr val="F2F2F2"/>
              </a:solidFill>
              <a:ln w="25400">
                <a:solidFill>
                  <a:srgbClr val="FF5024"/>
                </a:solidFill>
              </a:ln>
            </p:spPr>
            <p:txBody>
              <a:bodyPr wrap="square" rtlCol="0">
                <a:spAutoFit/>
              </a:bodyPr>
              <a:lstStyle/>
              <a:p>
                <a:pPr marL="285750" indent="-285750">
                  <a:buFont typeface="Arial" panose="020B0604020202020204" pitchFamily="34" charset="0"/>
                  <a:buChar char="•"/>
                </a:pPr>
                <a:r>
                  <a:rPr lang="en-US" dirty="0">
                    <a:latin typeface="Lexend Light" panose="020B0604020202020204" charset="0"/>
                  </a:rPr>
                  <a:t>3 ions channels</a:t>
                </a:r>
              </a:p>
              <a:p>
                <a:pPr marL="285750" indent="-285750">
                  <a:buFont typeface="Arial" panose="020B0604020202020204" pitchFamily="34" charset="0"/>
                  <a:buChar char="•"/>
                </a:pPr>
                <a:r>
                  <a:rPr lang="en-US" dirty="0">
                    <a:latin typeface="Lexend Light" panose="020B0604020202020204" charset="0"/>
                  </a:rPr>
                  <a:t>Many ODEs</a:t>
                </a:r>
              </a:p>
              <a:p>
                <a:pPr marL="285750" indent="-285750">
                  <a:buFont typeface="Arial" panose="020B0604020202020204" pitchFamily="34" charset="0"/>
                  <a:buChar char="•"/>
                </a:pPr>
                <a:r>
                  <a:rPr lang="en-US" dirty="0">
                    <a:latin typeface="Lexend Light" panose="020B0604020202020204" charset="0"/>
                  </a:rPr>
                  <a:t>High realism</a:t>
                </a:r>
              </a:p>
            </p:txBody>
          </p:sp>
          <p:sp>
            <p:nvSpPr>
              <p:cNvPr id="7" name="TextBox 6">
                <a:extLst>
                  <a:ext uri="{FF2B5EF4-FFF2-40B4-BE49-F238E27FC236}">
                    <a16:creationId xmlns:a16="http://schemas.microsoft.com/office/drawing/2014/main" id="{ABD99DAA-95CC-E1F3-EA5B-2192DC564E9A}"/>
                  </a:ext>
                </a:extLst>
              </p:cNvPr>
              <p:cNvSpPr txBox="1"/>
              <p:nvPr/>
            </p:nvSpPr>
            <p:spPr>
              <a:xfrm>
                <a:off x="390525" y="1200150"/>
                <a:ext cx="1657350" cy="523220"/>
              </a:xfrm>
              <a:prstGeom prst="rect">
                <a:avLst/>
              </a:prstGeom>
              <a:solidFill>
                <a:srgbClr val="F2F2F2"/>
              </a:solidFill>
              <a:ln w="25400">
                <a:solidFill>
                  <a:srgbClr val="FF5024"/>
                </a:solidFill>
              </a:ln>
            </p:spPr>
            <p:txBody>
              <a:bodyPr wrap="square" rtlCol="0">
                <a:spAutoFit/>
              </a:bodyPr>
              <a:lstStyle/>
              <a:p>
                <a:r>
                  <a:rPr lang="en-US" dirty="0">
                    <a:latin typeface="Lexend Light" panose="020B0604020202020204" charset="0"/>
                  </a:rPr>
                  <a:t>Hodgkin-Huxley</a:t>
                </a:r>
              </a:p>
              <a:p>
                <a:r>
                  <a:rPr lang="en-US" dirty="0">
                    <a:latin typeface="Lexend Light" panose="020B0604020202020204" charset="0"/>
                  </a:rPr>
                  <a:t>Neuron Model</a:t>
                </a:r>
              </a:p>
            </p:txBody>
          </p:sp>
          <p:sp>
            <p:nvSpPr>
              <p:cNvPr id="8" name="TextBox 7">
                <a:extLst>
                  <a:ext uri="{FF2B5EF4-FFF2-40B4-BE49-F238E27FC236}">
                    <a16:creationId xmlns:a16="http://schemas.microsoft.com/office/drawing/2014/main" id="{42BBAE69-3089-FED6-BBCD-25146B24AA66}"/>
                  </a:ext>
                </a:extLst>
              </p:cNvPr>
              <p:cNvSpPr txBox="1"/>
              <p:nvPr/>
            </p:nvSpPr>
            <p:spPr>
              <a:xfrm>
                <a:off x="4933949" y="1177066"/>
                <a:ext cx="1533525" cy="507832"/>
              </a:xfrm>
              <a:prstGeom prst="rect">
                <a:avLst/>
              </a:prstGeom>
              <a:solidFill>
                <a:srgbClr val="F2F2F2"/>
              </a:solidFill>
              <a:ln w="25400">
                <a:solidFill>
                  <a:srgbClr val="FF5024"/>
                </a:solidFill>
              </a:ln>
            </p:spPr>
            <p:txBody>
              <a:bodyPr wrap="square" rtlCol="0">
                <a:spAutoFit/>
              </a:bodyPr>
              <a:lstStyle/>
              <a:p>
                <a:r>
                  <a:rPr lang="en-US" sz="1200" dirty="0">
                    <a:latin typeface="Lexend Light" panose="020B0604020202020204" charset="0"/>
                  </a:rPr>
                  <a:t>Leaky Integrate-</a:t>
                </a:r>
              </a:p>
              <a:p>
                <a:r>
                  <a:rPr lang="en-US" sz="1200" dirty="0">
                    <a:latin typeface="Lexend Light" panose="020B0604020202020204" charset="0"/>
                  </a:rPr>
                  <a:t>and-Fire Neuron</a:t>
                </a:r>
              </a:p>
            </p:txBody>
          </p:sp>
          <p:sp>
            <p:nvSpPr>
              <p:cNvPr id="9" name="TextBox 8">
                <a:extLst>
                  <a:ext uri="{FF2B5EF4-FFF2-40B4-BE49-F238E27FC236}">
                    <a16:creationId xmlns:a16="http://schemas.microsoft.com/office/drawing/2014/main" id="{824A2405-88BC-E7FE-5944-E559D7AEBAB8}"/>
                  </a:ext>
                </a:extLst>
              </p:cNvPr>
              <p:cNvSpPr txBox="1"/>
              <p:nvPr/>
            </p:nvSpPr>
            <p:spPr>
              <a:xfrm>
                <a:off x="3533775" y="4105211"/>
                <a:ext cx="2981324" cy="973284"/>
              </a:xfrm>
              <a:prstGeom prst="rect">
                <a:avLst/>
              </a:prstGeom>
              <a:solidFill>
                <a:srgbClr val="F2F2F2"/>
              </a:solidFill>
              <a:ln w="25400">
                <a:solidFill>
                  <a:srgbClr val="FF5024"/>
                </a:solidFill>
              </a:ln>
            </p:spPr>
            <p:txBody>
              <a:bodyPr wrap="square" rtlCol="0">
                <a:spAutoFit/>
              </a:bodyPr>
              <a:lstStyle/>
              <a:p>
                <a:pPr marL="285750" indent="-285750">
                  <a:buFont typeface="Arial" panose="020B0604020202020204" pitchFamily="34" charset="0"/>
                  <a:buChar char="•"/>
                </a:pPr>
                <a:r>
                  <a:rPr lang="en-US" dirty="0">
                    <a:latin typeface="Lexend Light" panose="020B0604020202020204" charset="0"/>
                  </a:rPr>
                  <a:t>1 simple ODE</a:t>
                </a:r>
              </a:p>
              <a:p>
                <a:pPr marL="285750" indent="-285750">
                  <a:buFont typeface="Arial" panose="020B0604020202020204" pitchFamily="34" charset="0"/>
                  <a:buChar char="•"/>
                </a:pPr>
                <a:r>
                  <a:rPr lang="en-US" dirty="0">
                    <a:latin typeface="Lexend Light" panose="020B0604020202020204" charset="0"/>
                  </a:rPr>
                  <a:t>Good at replicating real signal, not at predicting</a:t>
                </a:r>
              </a:p>
              <a:p>
                <a:pPr marL="285750" indent="-285750">
                  <a:buFont typeface="Arial" panose="020B0604020202020204" pitchFamily="34" charset="0"/>
                  <a:buChar char="•"/>
                </a:pPr>
                <a:r>
                  <a:rPr lang="en-US" dirty="0">
                    <a:latin typeface="Lexend Light" panose="020B0604020202020204" charset="0"/>
                  </a:rPr>
                  <a:t>Computationally efficient</a:t>
                </a:r>
              </a:p>
            </p:txBody>
          </p:sp>
          <p:sp>
            <p:nvSpPr>
              <p:cNvPr id="10" name="TextBox 9">
                <a:extLst>
                  <a:ext uri="{FF2B5EF4-FFF2-40B4-BE49-F238E27FC236}">
                    <a16:creationId xmlns:a16="http://schemas.microsoft.com/office/drawing/2014/main" id="{1AC9FC82-9BF0-6CB6-9DF5-601DBFF8C9CE}"/>
                  </a:ext>
                </a:extLst>
              </p:cNvPr>
              <p:cNvSpPr txBox="1"/>
              <p:nvPr/>
            </p:nvSpPr>
            <p:spPr>
              <a:xfrm>
                <a:off x="6762750" y="1203662"/>
                <a:ext cx="1438275" cy="338555"/>
              </a:xfrm>
              <a:prstGeom prst="rect">
                <a:avLst/>
              </a:prstGeom>
              <a:solidFill>
                <a:srgbClr val="F2F2F2"/>
              </a:solidFill>
              <a:ln w="25400">
                <a:solidFill>
                  <a:srgbClr val="FF5024"/>
                </a:solidFill>
              </a:ln>
            </p:spPr>
            <p:txBody>
              <a:bodyPr wrap="square" rtlCol="0">
                <a:spAutoFit/>
              </a:bodyPr>
              <a:lstStyle/>
              <a:p>
                <a:r>
                  <a:rPr lang="en-US" dirty="0">
                    <a:latin typeface="Lexend Light" panose="020B0604020202020204" charset="0"/>
                  </a:rPr>
                  <a:t>Artificial</a:t>
                </a:r>
                <a:r>
                  <a:rPr lang="en-US" dirty="0"/>
                  <a:t> </a:t>
                </a:r>
                <a:r>
                  <a:rPr lang="en-US" dirty="0">
                    <a:latin typeface="Lexend Light" panose="020B0604020202020204" charset="0"/>
                  </a:rPr>
                  <a:t>Unit</a:t>
                </a:r>
              </a:p>
            </p:txBody>
          </p:sp>
          <p:sp>
            <p:nvSpPr>
              <p:cNvPr id="15" name="TextBox 14">
                <a:extLst>
                  <a:ext uri="{FF2B5EF4-FFF2-40B4-BE49-F238E27FC236}">
                    <a16:creationId xmlns:a16="http://schemas.microsoft.com/office/drawing/2014/main" id="{091D4023-B3AB-F592-5983-2EBEB0389750}"/>
                  </a:ext>
                </a:extLst>
              </p:cNvPr>
              <p:cNvSpPr txBox="1"/>
              <p:nvPr/>
            </p:nvSpPr>
            <p:spPr>
              <a:xfrm>
                <a:off x="6867525" y="3929955"/>
                <a:ext cx="2114551" cy="1169551"/>
              </a:xfrm>
              <a:prstGeom prst="rect">
                <a:avLst/>
              </a:prstGeom>
              <a:solidFill>
                <a:srgbClr val="F2F2F2"/>
              </a:solidFill>
              <a:ln w="25400">
                <a:solidFill>
                  <a:srgbClr val="FF5024"/>
                </a:solidFill>
              </a:ln>
            </p:spPr>
            <p:txBody>
              <a:bodyPr wrap="square" rtlCol="0">
                <a:spAutoFit/>
              </a:bodyPr>
              <a:lstStyle/>
              <a:p>
                <a:endParaRPr lang="en-US" dirty="0"/>
              </a:p>
              <a:p>
                <a:endParaRPr lang="en-US" dirty="0"/>
              </a:p>
              <a:p>
                <a:endParaRPr lang="en-US" dirty="0"/>
              </a:p>
              <a:p>
                <a:pPr marL="285750" indent="-285750">
                  <a:buFont typeface="Arial" panose="020B0604020202020204" pitchFamily="34" charset="0"/>
                  <a:buChar char="•"/>
                </a:pPr>
                <a:r>
                  <a:rPr lang="en-US" dirty="0">
                    <a:latin typeface="Lexend Light" panose="020B0604020202020204" charset="0"/>
                  </a:rPr>
                  <a:t>Very Efficient</a:t>
                </a:r>
              </a:p>
              <a:p>
                <a:pPr marL="285750" indent="-285750">
                  <a:buFont typeface="Arial" panose="020B0604020202020204" pitchFamily="34" charset="0"/>
                  <a:buChar char="•"/>
                </a:pPr>
                <a:r>
                  <a:rPr lang="en-US" dirty="0">
                    <a:latin typeface="Lexend Light" panose="020B0604020202020204" charset="0"/>
                  </a:rPr>
                  <a:t>Not realistic</a:t>
                </a:r>
              </a:p>
            </p:txBody>
          </p:sp>
          <p:pic>
            <p:nvPicPr>
              <p:cNvPr id="18" name="Picture 17" descr="\documentclass{article}&#10;\usepackage{amsmath}&#10;\pagestyle{empty}&#10;\begin{document}&#10;&#10;\[&#10;f\left(b_l+\sum_{i=1}^{N_l} w_ix_i\right)&#10;\]&#10;&#10;&#10;&#10;\end{document}" title="IguanaTex Bitmap Display">
                <a:extLst>
                  <a:ext uri="{FF2B5EF4-FFF2-40B4-BE49-F238E27FC236}">
                    <a16:creationId xmlns:a16="http://schemas.microsoft.com/office/drawing/2014/main" id="{9C8279EF-1124-8CE9-3023-02FAEE3C4117}"/>
                  </a:ext>
                </a:extLst>
              </p:cNvPr>
              <p:cNvPicPr>
                <a:picLocks noChangeAspect="1"/>
              </p:cNvPicPr>
              <p:nvPr>
                <p:custDataLst>
                  <p:tags r:id="rId1"/>
                </p:custDataLst>
              </p:nvPr>
            </p:nvPicPr>
            <p:blipFill>
              <a:blip r:embed="rId4"/>
              <a:stretch>
                <a:fillRect/>
              </a:stretch>
            </p:blipFill>
            <p:spPr>
              <a:xfrm>
                <a:off x="7079425" y="3971212"/>
                <a:ext cx="1602645" cy="633427"/>
              </a:xfrm>
              <a:prstGeom prst="rect">
                <a:avLst/>
              </a:prstGeom>
              <a:solidFill>
                <a:srgbClr val="F2F2F2"/>
              </a:solidFill>
              <a:ln>
                <a:noFill/>
              </a:ln>
            </p:spPr>
          </p:pic>
        </p:grpSp>
        <p:sp>
          <p:nvSpPr>
            <p:cNvPr id="5" name="TextBox 4">
              <a:extLst>
                <a:ext uri="{FF2B5EF4-FFF2-40B4-BE49-F238E27FC236}">
                  <a16:creationId xmlns:a16="http://schemas.microsoft.com/office/drawing/2014/main" id="{7CDF0D22-1F30-1127-6C16-2F1B2E1A895E}"/>
                </a:ext>
              </a:extLst>
            </p:cNvPr>
            <p:cNvSpPr txBox="1"/>
            <p:nvPr/>
          </p:nvSpPr>
          <p:spPr>
            <a:xfrm>
              <a:off x="3486150" y="695325"/>
              <a:ext cx="2705100" cy="307777"/>
            </a:xfrm>
            <a:prstGeom prst="rect">
              <a:avLst/>
            </a:prstGeom>
            <a:solidFill>
              <a:schemeClr val="lt1"/>
            </a:solidFill>
          </p:spPr>
          <p:txBody>
            <a:bodyPr wrap="square" rtlCol="0">
              <a:spAutoFit/>
            </a:bodyPr>
            <a:lstStyle/>
            <a:p>
              <a:endParaRPr lang="en-US" dirty="0"/>
            </a:p>
          </p:txBody>
        </p:sp>
      </p:grpSp>
      <p:sp>
        <p:nvSpPr>
          <p:cNvPr id="2" name="Title 1">
            <a:extLst>
              <a:ext uri="{FF2B5EF4-FFF2-40B4-BE49-F238E27FC236}">
                <a16:creationId xmlns:a16="http://schemas.microsoft.com/office/drawing/2014/main" id="{0D96604A-29A7-9120-A5E0-7DC9AE22E0E9}"/>
              </a:ext>
            </a:extLst>
          </p:cNvPr>
          <p:cNvSpPr>
            <a:spLocks noGrp="1"/>
          </p:cNvSpPr>
          <p:nvPr>
            <p:ph type="title"/>
          </p:nvPr>
        </p:nvSpPr>
        <p:spPr>
          <a:xfrm>
            <a:off x="311700" y="69125"/>
            <a:ext cx="8520600" cy="626200"/>
          </a:xfrm>
          <a:solidFill>
            <a:schemeClr val="lt1"/>
          </a:solidFill>
        </p:spPr>
        <p:txBody>
          <a:bodyPr/>
          <a:lstStyle/>
          <a:p>
            <a:pPr algn="ctr"/>
            <a:r>
              <a:rPr lang="en-US" dirty="0"/>
              <a:t>Choosing the neuron model</a:t>
            </a:r>
          </a:p>
        </p:txBody>
      </p:sp>
    </p:spTree>
    <p:extLst>
      <p:ext uri="{BB962C8B-B14F-4D97-AF65-F5344CB8AC3E}">
        <p14:creationId xmlns:p14="http://schemas.microsoft.com/office/powerpoint/2010/main" val="2559038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9105A-DDB3-FB01-2428-B3E27C7101A2}"/>
              </a:ext>
            </a:extLst>
          </p:cNvPr>
          <p:cNvSpPr>
            <a:spLocks noGrp="1"/>
          </p:cNvSpPr>
          <p:nvPr>
            <p:ph type="title"/>
          </p:nvPr>
        </p:nvSpPr>
        <p:spPr/>
        <p:txBody>
          <a:bodyPr/>
          <a:lstStyle/>
          <a:p>
            <a:r>
              <a:rPr lang="en-US" sz="3200" dirty="0">
                <a:latin typeface="Lexend Light" panose="020B0604020202020204" charset="0"/>
              </a:rPr>
              <a:t>Spike Trains with Patterns</a:t>
            </a:r>
            <a:br>
              <a:rPr lang="en-US" sz="3200" dirty="0">
                <a:latin typeface="Lexend Light" panose="020B0604020202020204" charset="0"/>
              </a:rPr>
            </a:br>
            <a:endParaRPr lang="en-US" sz="3200" dirty="0"/>
          </a:p>
        </p:txBody>
      </p:sp>
      <p:pic>
        <p:nvPicPr>
          <p:cNvPr id="5" name="Picture 4" descr="A close-up of a barcode">
            <a:extLst>
              <a:ext uri="{FF2B5EF4-FFF2-40B4-BE49-F238E27FC236}">
                <a16:creationId xmlns:a16="http://schemas.microsoft.com/office/drawing/2014/main" id="{17C208B0-3539-56D3-5AF6-B581F11C9C43}"/>
              </a:ext>
            </a:extLst>
          </p:cNvPr>
          <p:cNvPicPr>
            <a:picLocks noChangeAspect="1"/>
          </p:cNvPicPr>
          <p:nvPr/>
        </p:nvPicPr>
        <p:blipFill>
          <a:blip r:embed="rId2"/>
          <a:stretch>
            <a:fillRect/>
          </a:stretch>
        </p:blipFill>
        <p:spPr>
          <a:xfrm>
            <a:off x="0" y="1158586"/>
            <a:ext cx="9144000" cy="3136096"/>
          </a:xfrm>
          <a:prstGeom prst="rect">
            <a:avLst/>
          </a:prstGeom>
        </p:spPr>
      </p:pic>
    </p:spTree>
    <p:extLst>
      <p:ext uri="{BB962C8B-B14F-4D97-AF65-F5344CB8AC3E}">
        <p14:creationId xmlns:p14="http://schemas.microsoft.com/office/powerpoint/2010/main" val="11156546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5A866-F004-482A-C720-35730853FA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D7F3F3-36C3-3EBB-215E-440B1BAC922B}"/>
              </a:ext>
            </a:extLst>
          </p:cNvPr>
          <p:cNvSpPr>
            <a:spLocks noGrp="1"/>
          </p:cNvSpPr>
          <p:nvPr>
            <p:ph type="title"/>
          </p:nvPr>
        </p:nvSpPr>
        <p:spPr>
          <a:xfrm>
            <a:off x="311699" y="132749"/>
            <a:ext cx="8520600" cy="796200"/>
          </a:xfrm>
        </p:spPr>
        <p:txBody>
          <a:bodyPr/>
          <a:lstStyle/>
          <a:p>
            <a:r>
              <a:rPr lang="en-US" dirty="0"/>
              <a:t>STDP properties from literature</a:t>
            </a:r>
          </a:p>
        </p:txBody>
      </p:sp>
      <p:sp>
        <p:nvSpPr>
          <p:cNvPr id="9" name="Content Placeholder 2">
            <a:extLst>
              <a:ext uri="{FF2B5EF4-FFF2-40B4-BE49-F238E27FC236}">
                <a16:creationId xmlns:a16="http://schemas.microsoft.com/office/drawing/2014/main" id="{B697650B-4EEB-5B38-27AC-A89927FC5FB8}"/>
              </a:ext>
            </a:extLst>
          </p:cNvPr>
          <p:cNvSpPr txBox="1">
            <a:spLocks/>
          </p:cNvSpPr>
          <p:nvPr/>
        </p:nvSpPr>
        <p:spPr>
          <a:xfrm>
            <a:off x="124287" y="928949"/>
            <a:ext cx="8895425" cy="42141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rgbClr val="9B0014"/>
              </a:buClr>
              <a:buSzPts val="2400"/>
              <a:buFont typeface="Arial"/>
              <a:buChar char="●"/>
              <a:defRPr sz="2400" b="0" i="0" u="none" strike="noStrike" cap="none">
                <a:solidFill>
                  <a:srgbClr val="000000"/>
                </a:solidFill>
                <a:latin typeface="Arial"/>
                <a:ea typeface="Arial"/>
                <a:cs typeface="Arial"/>
                <a:sym typeface="Arial"/>
              </a:defRPr>
            </a:lvl1pPr>
            <a:lvl2pPr marL="914400" marR="0" lvl="1" indent="-368300" algn="l" rtl="0">
              <a:lnSpc>
                <a:spcPct val="115000"/>
              </a:lnSpc>
              <a:spcBef>
                <a:spcPts val="0"/>
              </a:spcBef>
              <a:spcAft>
                <a:spcPts val="0"/>
              </a:spcAft>
              <a:buClr>
                <a:srgbClr val="9B0014"/>
              </a:buClr>
              <a:buSzPts val="2200"/>
              <a:buFont typeface="Arial"/>
              <a:buChar char="●"/>
              <a:defRPr sz="2200" b="0" i="0" u="none" strike="noStrike" cap="none">
                <a:solidFill>
                  <a:srgbClr val="000000"/>
                </a:solidFill>
                <a:latin typeface="Arial"/>
                <a:ea typeface="Arial"/>
                <a:cs typeface="Arial"/>
                <a:sym typeface="Arial"/>
              </a:defRPr>
            </a:lvl2pPr>
            <a:lvl3pPr marL="1371600" marR="0" lvl="2" indent="-355600" algn="l" rtl="0">
              <a:lnSpc>
                <a:spcPct val="115000"/>
              </a:lnSpc>
              <a:spcBef>
                <a:spcPts val="0"/>
              </a:spcBef>
              <a:spcAft>
                <a:spcPts val="0"/>
              </a:spcAft>
              <a:buClr>
                <a:srgbClr val="9B0014"/>
              </a:buClr>
              <a:buSzPts val="2000"/>
              <a:buFont typeface="Arial"/>
              <a:buChar char="●"/>
              <a:defRPr sz="2000" b="0" i="0" u="none" strike="noStrike" cap="none">
                <a:solidFill>
                  <a:srgbClr val="000000"/>
                </a:solidFill>
                <a:latin typeface="Arial"/>
                <a:ea typeface="Arial"/>
                <a:cs typeface="Arial"/>
                <a:sym typeface="Arial"/>
              </a:defRPr>
            </a:lvl3pPr>
            <a:lvl4pPr marL="1828800" marR="0" lvl="3" indent="-342900" algn="l" rtl="0">
              <a:lnSpc>
                <a:spcPct val="115000"/>
              </a:lnSpc>
              <a:spcBef>
                <a:spcPts val="0"/>
              </a:spcBef>
              <a:spcAft>
                <a:spcPts val="0"/>
              </a:spcAft>
              <a:buClr>
                <a:srgbClr val="9B0014"/>
              </a:buClr>
              <a:buSzPts val="1800"/>
              <a:buFont typeface="Arial"/>
              <a:buChar char="●"/>
              <a:defRPr sz="1800" b="0" i="0" u="none" strike="noStrike" cap="none">
                <a:solidFill>
                  <a:srgbClr val="000000"/>
                </a:solidFill>
                <a:latin typeface="Arial"/>
                <a:ea typeface="Arial"/>
                <a:cs typeface="Arial"/>
                <a:sym typeface="Arial"/>
              </a:defRPr>
            </a:lvl4pPr>
            <a:lvl5pPr marL="2286000" marR="0" lvl="4" indent="-330200" algn="l" rtl="0">
              <a:lnSpc>
                <a:spcPct val="115000"/>
              </a:lnSpc>
              <a:spcBef>
                <a:spcPts val="0"/>
              </a:spcBef>
              <a:spcAft>
                <a:spcPts val="0"/>
              </a:spcAft>
              <a:buClr>
                <a:srgbClr val="9B0014"/>
              </a:buClr>
              <a:buSzPts val="1600"/>
              <a:buFont typeface="Arial"/>
              <a:buChar char="●"/>
              <a:defRPr sz="1600" b="0" i="0" u="none" strike="noStrike" cap="none">
                <a:solidFill>
                  <a:srgbClr val="000000"/>
                </a:solidFill>
                <a:latin typeface="Arial"/>
                <a:ea typeface="Arial"/>
                <a:cs typeface="Arial"/>
                <a:sym typeface="Arial"/>
              </a:defRPr>
            </a:lvl5pPr>
            <a:lvl6pPr marL="2743200" marR="0" lvl="5" indent="-317500" algn="l" rtl="0">
              <a:lnSpc>
                <a:spcPct val="115000"/>
              </a:lnSpc>
              <a:spcBef>
                <a:spcPts val="0"/>
              </a:spcBef>
              <a:spcAft>
                <a:spcPts val="0"/>
              </a:spcAft>
              <a:buClr>
                <a:srgbClr val="9B0014"/>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0"/>
              </a:spcBef>
              <a:spcAft>
                <a:spcPts val="0"/>
              </a:spcAft>
              <a:buClr>
                <a:srgbClr val="9B0014"/>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0"/>
              </a:spcBef>
              <a:spcAft>
                <a:spcPts val="0"/>
              </a:spcAft>
              <a:buClr>
                <a:srgbClr val="9B0014"/>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0"/>
              </a:spcBef>
              <a:spcAft>
                <a:spcPts val="0"/>
              </a:spcAft>
              <a:buClr>
                <a:srgbClr val="9B0014"/>
              </a:buClr>
              <a:buSzPts val="1400"/>
              <a:buFont typeface="Arial"/>
              <a:buChar char="●"/>
              <a:defRPr sz="1400" b="0" i="0" u="none" strike="noStrike" cap="none">
                <a:solidFill>
                  <a:srgbClr val="000000"/>
                </a:solidFill>
                <a:latin typeface="Arial"/>
                <a:ea typeface="Arial"/>
                <a:cs typeface="Arial"/>
                <a:sym typeface="Arial"/>
              </a:defRPr>
            </a:lvl9pPr>
          </a:lstStyle>
          <a:p>
            <a:pPr>
              <a:lnSpc>
                <a:spcPct val="100000"/>
              </a:lnSpc>
            </a:pPr>
            <a:r>
              <a:rPr lang="en-US" sz="2000" dirty="0">
                <a:latin typeface="Lexend Light" pitchFamily="2" charset="0"/>
                <a:ea typeface="CMU Serif" panose="02000603000000000000" pitchFamily="2" charset="0"/>
                <a:cs typeface="CMU Serif" panose="02000603000000000000" pitchFamily="2" charset="0"/>
              </a:rPr>
              <a:t>Weights distribution reaches a </a:t>
            </a:r>
            <a:r>
              <a:rPr lang="en-US" sz="2000" b="1" dirty="0">
                <a:latin typeface="Lexend Light" pitchFamily="2" charset="0"/>
                <a:ea typeface="CMU Serif" panose="02000603000000000000" pitchFamily="2" charset="0"/>
                <a:cs typeface="CMU Serif" panose="02000603000000000000" pitchFamily="2" charset="0"/>
              </a:rPr>
              <a:t>steady state</a:t>
            </a:r>
            <a:r>
              <a:rPr lang="en-US" sz="2000" dirty="0">
                <a:latin typeface="Lexend Light" pitchFamily="2" charset="0"/>
                <a:ea typeface="CMU Serif" panose="02000603000000000000" pitchFamily="2" charset="0"/>
                <a:cs typeface="CMU Serif" panose="02000603000000000000" pitchFamily="2" charset="0"/>
              </a:rPr>
              <a:t> and postsynaptic rate has a </a:t>
            </a:r>
            <a:r>
              <a:rPr lang="en-US" sz="2000" b="1" dirty="0">
                <a:latin typeface="Lexend Light" pitchFamily="2" charset="0"/>
                <a:ea typeface="CMU Serif" panose="02000603000000000000" pitchFamily="2" charset="0"/>
                <a:cs typeface="CMU Serif" panose="02000603000000000000" pitchFamily="2" charset="0"/>
              </a:rPr>
              <a:t>fixed point</a:t>
            </a:r>
            <a:r>
              <a:rPr lang="en-US" sz="2000" dirty="0">
                <a:latin typeface="Lexend Light" pitchFamily="2" charset="0"/>
                <a:ea typeface="CMU Serif" panose="02000603000000000000" pitchFamily="2" charset="0"/>
                <a:cs typeface="CMU Serif" panose="02000603000000000000" pitchFamily="2" charset="0"/>
              </a:rPr>
              <a:t>.</a:t>
            </a:r>
          </a:p>
          <a:p>
            <a:pPr>
              <a:lnSpc>
                <a:spcPct val="100000"/>
              </a:lnSpc>
            </a:pPr>
            <a:r>
              <a:rPr lang="en-US" sz="2000" b="1" dirty="0">
                <a:latin typeface="Lexend Light" pitchFamily="2" charset="0"/>
                <a:ea typeface="CMU Serif" panose="02000603000000000000" pitchFamily="2" charset="0"/>
                <a:cs typeface="CMU Serif" panose="02000603000000000000" pitchFamily="2" charset="0"/>
              </a:rPr>
              <a:t>Latency reduction</a:t>
            </a:r>
            <a:r>
              <a:rPr lang="en-US" sz="2000" dirty="0">
                <a:latin typeface="Lexend Light" pitchFamily="2" charset="0"/>
                <a:ea typeface="CMU Serif" panose="02000603000000000000" pitchFamily="2" charset="0"/>
                <a:cs typeface="CMU Serif" panose="02000603000000000000" pitchFamily="2" charset="0"/>
              </a:rPr>
              <a:t>: STDP increases the synaptic weights of presynaptic neurons the elucidate earlier a spike burst</a:t>
            </a:r>
          </a:p>
          <a:p>
            <a:pPr>
              <a:lnSpc>
                <a:spcPct val="100000"/>
              </a:lnSpc>
            </a:pPr>
            <a:r>
              <a:rPr lang="en-US" sz="2000" b="1" dirty="0">
                <a:latin typeface="Lexend Light" pitchFamily="2" charset="0"/>
                <a:ea typeface="CMU Serif" panose="02000603000000000000" pitchFamily="2" charset="0"/>
                <a:cs typeface="CMU Serif" panose="02000603000000000000" pitchFamily="2" charset="0"/>
              </a:rPr>
              <a:t>Learn correlations</a:t>
            </a:r>
            <a:r>
              <a:rPr lang="en-US" sz="2000" dirty="0">
                <a:latin typeface="Lexend Light" pitchFamily="2" charset="0"/>
                <a:ea typeface="CMU Serif" panose="02000603000000000000" pitchFamily="2" charset="0"/>
                <a:cs typeface="CMU Serif" panose="02000603000000000000" pitchFamily="2" charset="0"/>
              </a:rPr>
              <a:t>: STDP can spot correlated input among noisy ones increasing their weights.</a:t>
            </a:r>
            <a:endParaRPr lang="en-US" sz="2000" b="1" dirty="0">
              <a:latin typeface="Lexend Light" pitchFamily="2" charset="0"/>
              <a:ea typeface="CMU Serif" panose="02000603000000000000" pitchFamily="2" charset="0"/>
              <a:cs typeface="CMU Serif" panose="02000603000000000000" pitchFamily="2" charset="0"/>
            </a:endParaRPr>
          </a:p>
          <a:p>
            <a:pPr>
              <a:lnSpc>
                <a:spcPct val="100000"/>
              </a:lnSpc>
            </a:pPr>
            <a:r>
              <a:rPr lang="en-US" sz="2000" b="1" dirty="0">
                <a:latin typeface="Lexend Light" pitchFamily="2" charset="0"/>
                <a:ea typeface="CMU Serif" panose="02000603000000000000" pitchFamily="2" charset="0"/>
                <a:cs typeface="CMU Serif" panose="02000603000000000000" pitchFamily="2" charset="0"/>
              </a:rPr>
              <a:t>Pattern detection</a:t>
            </a:r>
            <a:r>
              <a:rPr lang="en-US" sz="2000" dirty="0">
                <a:latin typeface="Lexend Light" pitchFamily="2" charset="0"/>
                <a:ea typeface="CMU Serif" panose="02000603000000000000" pitchFamily="2" charset="0"/>
                <a:cs typeface="CMU Serif" panose="02000603000000000000" pitchFamily="2" charset="0"/>
              </a:rPr>
              <a:t>: STDP identify a </a:t>
            </a:r>
            <a:r>
              <a:rPr kumimoji="0" lang="en-US" sz="2000" b="0" i="0" u="none" strike="noStrike" kern="0" cap="none" spc="0" normalizeH="0" baseline="0" noProof="0" dirty="0">
                <a:ln>
                  <a:noFill/>
                </a:ln>
                <a:solidFill>
                  <a:srgbClr val="000000"/>
                </a:solidFill>
                <a:effectLst/>
                <a:uLnTx/>
                <a:uFillTx/>
                <a:latin typeface="Lexend Light" pitchFamily="2" charset="0"/>
                <a:ea typeface="CMU Serif" panose="02000603000000000000" pitchFamily="2" charset="0"/>
                <a:cs typeface="CMU Serif" panose="02000603000000000000" pitchFamily="2" charset="0"/>
                <a:sym typeface="Arial"/>
              </a:rPr>
              <a:t>repeated sequence of spikes and  postsynaptic spikes arrives at the beginning of the pattern.</a:t>
            </a:r>
            <a:endParaRPr lang="en-US" sz="2000" dirty="0">
              <a:latin typeface="Lexend Light" pitchFamily="2" charset="0"/>
              <a:ea typeface="CMU Serif" panose="02000603000000000000" pitchFamily="2" charset="0"/>
              <a:cs typeface="CMU Serif" panose="02000603000000000000" pitchFamily="2" charset="0"/>
            </a:endParaRPr>
          </a:p>
          <a:p>
            <a:pPr>
              <a:lnSpc>
                <a:spcPct val="100000"/>
              </a:lnSpc>
            </a:pPr>
            <a:r>
              <a:rPr lang="en-US" sz="2000" dirty="0">
                <a:latin typeface="Lexend Light" pitchFamily="2" charset="0"/>
                <a:ea typeface="CMU Serif" panose="02000603000000000000" pitchFamily="2" charset="0"/>
                <a:cs typeface="CMU Serif" panose="02000603000000000000" pitchFamily="2" charset="0"/>
              </a:rPr>
              <a:t>STDP can </a:t>
            </a:r>
            <a:r>
              <a:rPr lang="en-US" sz="2000" b="1" dirty="0">
                <a:latin typeface="Lexend Light" pitchFamily="2" charset="0"/>
                <a:ea typeface="CMU Serif" panose="02000603000000000000" pitchFamily="2" charset="0"/>
                <a:cs typeface="CMU Serif" panose="02000603000000000000" pitchFamily="2" charset="0"/>
              </a:rPr>
              <a:t>stabilize</a:t>
            </a:r>
            <a:r>
              <a:rPr lang="en-US" sz="2000" dirty="0">
                <a:latin typeface="Lexend Light" pitchFamily="2" charset="0"/>
                <a:ea typeface="CMU Serif" panose="02000603000000000000" pitchFamily="2" charset="0"/>
                <a:cs typeface="CMU Serif" panose="02000603000000000000" pitchFamily="2" charset="0"/>
              </a:rPr>
              <a:t> net excitation of postsynaptic neuron to  fluctuation-driven regime</a:t>
            </a:r>
          </a:p>
          <a:p>
            <a:pPr>
              <a:lnSpc>
                <a:spcPct val="100000"/>
              </a:lnSpc>
            </a:pPr>
            <a:r>
              <a:rPr lang="en-US" sz="2000" dirty="0">
                <a:latin typeface="Lexend Light" pitchFamily="2" charset="0"/>
                <a:ea typeface="CMU Serif" panose="02000603000000000000" pitchFamily="2" charset="0"/>
                <a:cs typeface="CMU Serif" panose="02000603000000000000" pitchFamily="2" charset="0"/>
              </a:rPr>
              <a:t>With high firing rate in early times of simulation, almost all synapses undergo depression, and then only a few escape and they become potentiated.</a:t>
            </a:r>
          </a:p>
          <a:p>
            <a:pPr marL="88900" indent="0">
              <a:lnSpc>
                <a:spcPct val="100000"/>
              </a:lnSpc>
              <a:buSzPts val="2200"/>
              <a:buNone/>
              <a:defRPr/>
            </a:pPr>
            <a:endParaRPr kumimoji="0" lang="en-US" sz="2000" b="0" i="0" u="none" strike="noStrike" kern="0" cap="none" spc="0" normalizeH="0" baseline="0" noProof="0" dirty="0">
              <a:ln>
                <a:noFill/>
              </a:ln>
              <a:solidFill>
                <a:srgbClr val="000000"/>
              </a:solidFill>
              <a:effectLst/>
              <a:uLnTx/>
              <a:uFillTx/>
              <a:latin typeface="Lexend Light" pitchFamily="2" charset="0"/>
              <a:ea typeface="CMU Serif" panose="02000603000000000000" pitchFamily="2" charset="0"/>
              <a:cs typeface="CMU Serif" panose="02000603000000000000" pitchFamily="2" charset="0"/>
              <a:sym typeface="Arial"/>
            </a:endParaRPr>
          </a:p>
          <a:p>
            <a:pPr>
              <a:lnSpc>
                <a:spcPct val="150000"/>
              </a:lnSpc>
            </a:pPr>
            <a:endParaRPr lang="en-US" sz="2000" dirty="0">
              <a:latin typeface="Lexend Light" pitchFamily="2" charset="0"/>
              <a:ea typeface="CMU Serif" panose="02000603000000000000" pitchFamily="2" charset="0"/>
              <a:cs typeface="CMU Serif" panose="02000603000000000000" pitchFamily="2" charset="0"/>
            </a:endParaRPr>
          </a:p>
        </p:txBody>
      </p:sp>
    </p:spTree>
    <p:extLst>
      <p:ext uri="{BB962C8B-B14F-4D97-AF65-F5344CB8AC3E}">
        <p14:creationId xmlns:p14="http://schemas.microsoft.com/office/powerpoint/2010/main" val="37713222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87992-F11B-F754-C6DA-4DF3F0441CD6}"/>
              </a:ext>
            </a:extLst>
          </p:cNvPr>
          <p:cNvSpPr>
            <a:spLocks noGrp="1"/>
          </p:cNvSpPr>
          <p:nvPr>
            <p:ph type="title"/>
          </p:nvPr>
        </p:nvSpPr>
        <p:spPr/>
        <p:txBody>
          <a:bodyPr/>
          <a:lstStyle/>
          <a:p>
            <a:pPr algn="ctr"/>
            <a:r>
              <a:rPr lang="en-US" dirty="0"/>
              <a:t>Future Works</a:t>
            </a:r>
          </a:p>
        </p:txBody>
      </p:sp>
      <p:sp>
        <p:nvSpPr>
          <p:cNvPr id="3" name="Content Placeholder 2">
            <a:extLst>
              <a:ext uri="{FF2B5EF4-FFF2-40B4-BE49-F238E27FC236}">
                <a16:creationId xmlns:a16="http://schemas.microsoft.com/office/drawing/2014/main" id="{E4F8FA1C-BC14-5760-B105-31A1EC7FA3AD}"/>
              </a:ext>
            </a:extLst>
          </p:cNvPr>
          <p:cNvSpPr>
            <a:spLocks noGrp="1"/>
          </p:cNvSpPr>
          <p:nvPr>
            <p:ph idx="1"/>
          </p:nvPr>
        </p:nvSpPr>
        <p:spPr>
          <a:xfrm>
            <a:off x="311700" y="905140"/>
            <a:ext cx="8520600" cy="601374"/>
          </a:xfrm>
        </p:spPr>
        <p:txBody>
          <a:bodyPr/>
          <a:lstStyle/>
          <a:p>
            <a:r>
              <a:rPr lang="en-US" dirty="0">
                <a:effectLst/>
                <a:latin typeface="Lexend Light" panose="020B0604020202020204" charset="0"/>
              </a:rPr>
              <a:t>Conductance-Based LIF neuron</a:t>
            </a:r>
          </a:p>
          <a:p>
            <a:pPr marL="76200" indent="0">
              <a:buNone/>
            </a:pPr>
            <a:endParaRPr lang="en-US" dirty="0">
              <a:effectLst/>
              <a:latin typeface="Lexend Light" panose="020B0604020202020204" charset="0"/>
            </a:endParaRPr>
          </a:p>
        </p:txBody>
      </p:sp>
      <p:pic>
        <p:nvPicPr>
          <p:cNvPr id="7" name="Picture 6" descr="A graph showing a graph of a graph&#10;&#10;Description automatically generated with medium confidence">
            <a:extLst>
              <a:ext uri="{FF2B5EF4-FFF2-40B4-BE49-F238E27FC236}">
                <a16:creationId xmlns:a16="http://schemas.microsoft.com/office/drawing/2014/main" id="{C058EFD3-A256-2EDC-8780-37B698F1E9D3}"/>
              </a:ext>
            </a:extLst>
          </p:cNvPr>
          <p:cNvPicPr>
            <a:picLocks noChangeAspect="1"/>
          </p:cNvPicPr>
          <p:nvPr/>
        </p:nvPicPr>
        <p:blipFill>
          <a:blip r:embed="rId2"/>
          <a:stretch>
            <a:fillRect/>
          </a:stretch>
        </p:blipFill>
        <p:spPr>
          <a:xfrm>
            <a:off x="441859" y="1464598"/>
            <a:ext cx="8260282" cy="3591427"/>
          </a:xfrm>
          <a:prstGeom prst="rect">
            <a:avLst/>
          </a:prstGeom>
        </p:spPr>
      </p:pic>
    </p:spTree>
    <p:extLst>
      <p:ext uri="{BB962C8B-B14F-4D97-AF65-F5344CB8AC3E}">
        <p14:creationId xmlns:p14="http://schemas.microsoft.com/office/powerpoint/2010/main" val="6863442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11E5D5D-FB91-E643-53AE-053DAFD211D2}"/>
              </a:ext>
            </a:extLst>
          </p:cNvPr>
          <p:cNvGrpSpPr/>
          <p:nvPr/>
        </p:nvGrpSpPr>
        <p:grpSpPr>
          <a:xfrm>
            <a:off x="581010" y="1184990"/>
            <a:ext cx="7981981" cy="2576259"/>
            <a:chOff x="524668" y="1355289"/>
            <a:chExt cx="7981981" cy="2576259"/>
          </a:xfrm>
        </p:grpSpPr>
        <p:pic>
          <p:nvPicPr>
            <p:cNvPr id="4" name="Picture 3" descr="A graph of a function&#10;&#10;Description automatically generated">
              <a:extLst>
                <a:ext uri="{FF2B5EF4-FFF2-40B4-BE49-F238E27FC236}">
                  <a16:creationId xmlns:a16="http://schemas.microsoft.com/office/drawing/2014/main" id="{F2D7DBBB-19B5-1455-5F8C-81B10DBE706A}"/>
                </a:ext>
              </a:extLst>
            </p:cNvPr>
            <p:cNvPicPr>
              <a:picLocks noChangeAspect="1"/>
            </p:cNvPicPr>
            <p:nvPr/>
          </p:nvPicPr>
          <p:blipFill>
            <a:blip r:embed="rId3"/>
            <a:stretch>
              <a:fillRect/>
            </a:stretch>
          </p:blipFill>
          <p:spPr>
            <a:xfrm>
              <a:off x="524668" y="1355289"/>
              <a:ext cx="4122014" cy="2576259"/>
            </a:xfrm>
            <a:prstGeom prst="rect">
              <a:avLst/>
            </a:prstGeom>
          </p:spPr>
        </p:pic>
        <p:pic>
          <p:nvPicPr>
            <p:cNvPr id="6" name="Picture 5" descr="A graph of a function&#10;&#10;Description automatically generated">
              <a:extLst>
                <a:ext uri="{FF2B5EF4-FFF2-40B4-BE49-F238E27FC236}">
                  <a16:creationId xmlns:a16="http://schemas.microsoft.com/office/drawing/2014/main" id="{2F44EA29-3691-5167-0B4F-BDC61E70F04B}"/>
                </a:ext>
              </a:extLst>
            </p:cNvPr>
            <p:cNvPicPr>
              <a:picLocks noChangeAspect="1"/>
            </p:cNvPicPr>
            <p:nvPr/>
          </p:nvPicPr>
          <p:blipFill>
            <a:blip r:embed="rId4"/>
            <a:stretch>
              <a:fillRect/>
            </a:stretch>
          </p:blipFill>
          <p:spPr>
            <a:xfrm>
              <a:off x="4384635" y="1355289"/>
              <a:ext cx="4122014" cy="2576259"/>
            </a:xfrm>
            <a:prstGeom prst="rect">
              <a:avLst/>
            </a:prstGeom>
          </p:spPr>
        </p:pic>
      </p:grpSp>
      <p:sp>
        <p:nvSpPr>
          <p:cNvPr id="10" name="TextBox 9">
            <a:extLst>
              <a:ext uri="{FF2B5EF4-FFF2-40B4-BE49-F238E27FC236}">
                <a16:creationId xmlns:a16="http://schemas.microsoft.com/office/drawing/2014/main" id="{4314860A-0422-5D1A-C089-2D8ECA35FAA3}"/>
              </a:ext>
            </a:extLst>
          </p:cNvPr>
          <p:cNvSpPr txBox="1"/>
          <p:nvPr/>
        </p:nvSpPr>
        <p:spPr>
          <a:xfrm>
            <a:off x="370750" y="472876"/>
            <a:ext cx="8177135" cy="763286"/>
          </a:xfrm>
          <a:prstGeom prst="rect">
            <a:avLst/>
          </a:prstGeom>
          <a:noFill/>
        </p:spPr>
        <p:txBody>
          <a:bodyPr wrap="square" rtlCol="0">
            <a:spAutoFit/>
          </a:bodyPr>
          <a:lstStyle/>
          <a:p>
            <a:pPr marL="457200" marR="0" lvl="0" indent="-381000" algn="l" defTabSz="914400" rtl="0" eaLnBrk="1" fontAlgn="auto" latinLnBrk="0" hangingPunct="1">
              <a:lnSpc>
                <a:spcPct val="115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Spike Response Model (SRM)</a:t>
            </a:r>
          </a:p>
          <a:p>
            <a:pPr algn="l"/>
            <a:endParaRPr lang="en-US" sz="1600" dirty="0">
              <a:latin typeface="Lexend Light" panose="020B0604020202020204" charset="0"/>
            </a:endParaRPr>
          </a:p>
        </p:txBody>
      </p:sp>
      <p:grpSp>
        <p:nvGrpSpPr>
          <p:cNvPr id="29" name="Group 28">
            <a:extLst>
              <a:ext uri="{FF2B5EF4-FFF2-40B4-BE49-F238E27FC236}">
                <a16:creationId xmlns:a16="http://schemas.microsoft.com/office/drawing/2014/main" id="{9F4204C6-3FB9-3B4A-699E-3937264A6B46}"/>
              </a:ext>
            </a:extLst>
          </p:cNvPr>
          <p:cNvGrpSpPr/>
          <p:nvPr/>
        </p:nvGrpSpPr>
        <p:grpSpPr>
          <a:xfrm>
            <a:off x="1265836" y="3710078"/>
            <a:ext cx="6055621" cy="1029276"/>
            <a:chOff x="1250846" y="3979901"/>
            <a:chExt cx="6055621" cy="1029276"/>
          </a:xfrm>
        </p:grpSpPr>
        <p:pic>
          <p:nvPicPr>
            <p:cNvPr id="23" name="Picture 22" descr="\documentclass{article}&#10;\usepackage{amsmath}&#10;\usepackage{amsfonts}&#10;\usepackage{bm}&#10;\usepackage{mathtools}&#10;\pagestyle{empty}&#10;\usepackage{physics}&#10;\newcommand{\myexp}[2]{\mathrm{e}^{-(t_{#1} -t_{#2})/\tau_+}}&#10;&#10;&#10;&#10;\begin{document}&#10;&#10;&#10;&#10;\begin{equation*}&#10;p(t) = p_{rest} + \int_0^\infty\kappa(s)I(t-s)\text{d}s+\int_0^\infty\eta(s)S(t-s)\text{d}s&#10;\end{equation*}&#10;&#10;&#10;\end{document}" title="IguanaTex Bitmap Display">
              <a:extLst>
                <a:ext uri="{FF2B5EF4-FFF2-40B4-BE49-F238E27FC236}">
                  <a16:creationId xmlns:a16="http://schemas.microsoft.com/office/drawing/2014/main" id="{C2FC8FA8-536B-F6AF-1F3B-040F70FDD25A}"/>
                </a:ext>
              </a:extLst>
            </p:cNvPr>
            <p:cNvPicPr>
              <a:picLocks noChangeAspect="1"/>
            </p:cNvPicPr>
            <p:nvPr>
              <p:custDataLst>
                <p:tags r:id="rId1"/>
              </p:custDataLst>
            </p:nvPr>
          </p:nvPicPr>
          <p:blipFill>
            <a:blip r:embed="rId5"/>
            <a:stretch>
              <a:fillRect/>
            </a:stretch>
          </p:blipFill>
          <p:spPr>
            <a:xfrm>
              <a:off x="1250846" y="3979901"/>
              <a:ext cx="6055621" cy="595809"/>
            </a:xfrm>
            <a:prstGeom prst="rect">
              <a:avLst/>
            </a:prstGeom>
          </p:spPr>
        </p:pic>
        <p:cxnSp>
          <p:nvCxnSpPr>
            <p:cNvPr id="25" name="Straight Arrow Connector 24">
              <a:extLst>
                <a:ext uri="{FF2B5EF4-FFF2-40B4-BE49-F238E27FC236}">
                  <a16:creationId xmlns:a16="http://schemas.microsoft.com/office/drawing/2014/main" id="{35A07AE9-E9D1-AC62-E893-6A0588005CC5}"/>
                </a:ext>
              </a:extLst>
            </p:cNvPr>
            <p:cNvCxnSpPr/>
            <p:nvPr/>
          </p:nvCxnSpPr>
          <p:spPr>
            <a:xfrm>
              <a:off x="3492708" y="4399613"/>
              <a:ext cx="0" cy="27101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60669F0-54A0-A769-80A0-27FC80A4E141}"/>
                </a:ext>
              </a:extLst>
            </p:cNvPr>
            <p:cNvCxnSpPr/>
            <p:nvPr/>
          </p:nvCxnSpPr>
          <p:spPr>
            <a:xfrm>
              <a:off x="5871147" y="4399612"/>
              <a:ext cx="0" cy="27101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6E7C4D3-5F73-E013-8DBE-BBAF8ECAAB2E}"/>
                </a:ext>
              </a:extLst>
            </p:cNvPr>
            <p:cNvSpPr txBox="1"/>
            <p:nvPr/>
          </p:nvSpPr>
          <p:spPr>
            <a:xfrm>
              <a:off x="2642017" y="4670623"/>
              <a:ext cx="1838718" cy="338554"/>
            </a:xfrm>
            <a:prstGeom prst="rect">
              <a:avLst/>
            </a:prstGeom>
            <a:noFill/>
            <a:ln w="25400">
              <a:solidFill>
                <a:schemeClr val="accent1">
                  <a:shade val="95000"/>
                  <a:satMod val="105000"/>
                </a:schemeClr>
              </a:solidFill>
            </a:ln>
          </p:spPr>
          <p:txBody>
            <a:bodyPr wrap="square" rtlCol="0">
              <a:spAutoFit/>
            </a:bodyPr>
            <a:lstStyle/>
            <a:p>
              <a:pPr algn="l"/>
              <a:r>
                <a:rPr lang="en-US" sz="1600" dirty="0">
                  <a:latin typeface="Lexend Light" panose="020B0604020202020204" charset="0"/>
                </a:rPr>
                <a:t>Membrane Filter</a:t>
              </a:r>
            </a:p>
          </p:txBody>
        </p:sp>
        <p:sp>
          <p:nvSpPr>
            <p:cNvPr id="28" name="TextBox 27">
              <a:extLst>
                <a:ext uri="{FF2B5EF4-FFF2-40B4-BE49-F238E27FC236}">
                  <a16:creationId xmlns:a16="http://schemas.microsoft.com/office/drawing/2014/main" id="{22D59534-D893-9097-5CA6-7CD30FBDA72B}"/>
                </a:ext>
              </a:extLst>
            </p:cNvPr>
            <p:cNvSpPr txBox="1"/>
            <p:nvPr/>
          </p:nvSpPr>
          <p:spPr>
            <a:xfrm>
              <a:off x="5197040" y="4670623"/>
              <a:ext cx="1348214" cy="338554"/>
            </a:xfrm>
            <a:prstGeom prst="rect">
              <a:avLst/>
            </a:prstGeom>
            <a:noFill/>
            <a:ln w="25400">
              <a:solidFill>
                <a:schemeClr val="accent1">
                  <a:shade val="95000"/>
                  <a:satMod val="105000"/>
                </a:schemeClr>
              </a:solidFill>
            </a:ln>
          </p:spPr>
          <p:txBody>
            <a:bodyPr wrap="square" rtlCol="0">
              <a:spAutoFit/>
            </a:bodyPr>
            <a:lstStyle/>
            <a:p>
              <a:pPr algn="l"/>
              <a:r>
                <a:rPr lang="en-US" sz="1600" dirty="0">
                  <a:latin typeface="Lexend Light" panose="020B0604020202020204" charset="0"/>
                </a:rPr>
                <a:t>Reset Filter</a:t>
              </a:r>
            </a:p>
          </p:txBody>
        </p:sp>
      </p:grpSp>
    </p:spTree>
    <p:extLst>
      <p:ext uri="{BB962C8B-B14F-4D97-AF65-F5344CB8AC3E}">
        <p14:creationId xmlns:p14="http://schemas.microsoft.com/office/powerpoint/2010/main" val="7936066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72D52506-9031-C640-7863-7D941E08B16E}"/>
              </a:ext>
            </a:extLst>
          </p:cNvPr>
          <p:cNvSpPr txBox="1"/>
          <p:nvPr/>
        </p:nvSpPr>
        <p:spPr>
          <a:xfrm>
            <a:off x="483432" y="186481"/>
            <a:ext cx="8177135" cy="4770537"/>
          </a:xfrm>
          <a:prstGeom prst="rect">
            <a:avLst/>
          </a:prstGeom>
          <a:noFill/>
        </p:spPr>
        <p:txBody>
          <a:bodyPr wrap="square" rtlCol="0">
            <a:spAutoFit/>
          </a:bodyPr>
          <a:lstStyle/>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Short-Memory traces</a:t>
            </a:r>
          </a:p>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Voltage dependent STDP model</a:t>
            </a:r>
          </a:p>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 Triplet rule model</a:t>
            </a:r>
          </a:p>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 Reward-Modulated STDP</a:t>
            </a:r>
          </a:p>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rPr>
              <a:t>Exploit neuromorphic datasets</a:t>
            </a:r>
          </a:p>
          <a:p>
            <a:pPr marL="457200" marR="0" lvl="0" indent="-381000" algn="l" defTabSz="914400" rtl="0" eaLnBrk="1" fontAlgn="auto" latinLnBrk="0" hangingPunct="1">
              <a:lnSpc>
                <a:spcPct val="200000"/>
              </a:lnSpc>
              <a:spcBef>
                <a:spcPts val="0"/>
              </a:spcBef>
              <a:spcAft>
                <a:spcPts val="0"/>
              </a:spcAft>
              <a:buClr>
                <a:srgbClr val="9B0014"/>
              </a:buClr>
              <a:buSzPts val="2400"/>
              <a:buFont typeface="Arial"/>
              <a:buChar char="●"/>
              <a:tabLst/>
              <a:defRPr/>
            </a:pPr>
            <a:r>
              <a:rPr lang="en-US" sz="2400" dirty="0">
                <a:latin typeface="Lexend Light" panose="020B0604020202020204" charset="0"/>
              </a:rPr>
              <a:t>More complex experiments…</a:t>
            </a:r>
            <a:endParaRPr kumimoji="0" lang="en-US" sz="2400" b="0" i="0" u="none" strike="noStrike" kern="0" cap="none" spc="0" normalizeH="0" baseline="0" noProof="0" dirty="0">
              <a:ln>
                <a:noFill/>
              </a:ln>
              <a:solidFill>
                <a:srgbClr val="000000"/>
              </a:solidFill>
              <a:effectLst/>
              <a:uLnTx/>
              <a:uFillTx/>
              <a:latin typeface="Lexend Light" panose="020B0604020202020204" charset="0"/>
              <a:sym typeface="Arial"/>
            </a:endParaRPr>
          </a:p>
          <a:p>
            <a:pPr algn="l"/>
            <a:endParaRPr lang="en-US" sz="1600" dirty="0">
              <a:latin typeface="Lexend Light" panose="020B0604020202020204" charset="0"/>
            </a:endParaRPr>
          </a:p>
        </p:txBody>
      </p:sp>
    </p:spTree>
    <p:extLst>
      <p:ext uri="{BB962C8B-B14F-4D97-AF65-F5344CB8AC3E}">
        <p14:creationId xmlns:p14="http://schemas.microsoft.com/office/powerpoint/2010/main" val="30930364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BE6321F-3DB6-787F-1D0F-BBC9716D8A24}"/>
              </a:ext>
            </a:extLst>
          </p:cNvPr>
          <p:cNvGrpSpPr/>
          <p:nvPr/>
        </p:nvGrpSpPr>
        <p:grpSpPr>
          <a:xfrm>
            <a:off x="3760" y="0"/>
            <a:ext cx="9136480" cy="5143500"/>
            <a:chOff x="3760" y="0"/>
            <a:chExt cx="9136480" cy="5143500"/>
          </a:xfrm>
        </p:grpSpPr>
        <p:pic>
          <p:nvPicPr>
            <p:cNvPr id="4" name="Picture 3" descr="A diagram of a network">
              <a:extLst>
                <a:ext uri="{FF2B5EF4-FFF2-40B4-BE49-F238E27FC236}">
                  <a16:creationId xmlns:a16="http://schemas.microsoft.com/office/drawing/2014/main" id="{290D4DAB-10BA-AF08-7295-45F03BDFDEB7}"/>
                </a:ext>
              </a:extLst>
            </p:cNvPr>
            <p:cNvPicPr>
              <a:picLocks noChangeAspect="1"/>
            </p:cNvPicPr>
            <p:nvPr/>
          </p:nvPicPr>
          <p:blipFill>
            <a:blip r:embed="rId2"/>
            <a:stretch>
              <a:fillRect/>
            </a:stretch>
          </p:blipFill>
          <p:spPr>
            <a:xfrm>
              <a:off x="3760" y="0"/>
              <a:ext cx="9136480" cy="5143500"/>
            </a:xfrm>
            <a:prstGeom prst="rect">
              <a:avLst/>
            </a:prstGeom>
          </p:spPr>
        </p:pic>
        <p:sp>
          <p:nvSpPr>
            <p:cNvPr id="5" name="Rectangle 4">
              <a:extLst>
                <a:ext uri="{FF2B5EF4-FFF2-40B4-BE49-F238E27FC236}">
                  <a16:creationId xmlns:a16="http://schemas.microsoft.com/office/drawing/2014/main" id="{92F54331-B6C2-3DA0-E3D9-AE51D9185296}"/>
                </a:ext>
              </a:extLst>
            </p:cNvPr>
            <p:cNvSpPr/>
            <p:nvPr/>
          </p:nvSpPr>
          <p:spPr>
            <a:xfrm>
              <a:off x="59961" y="479685"/>
              <a:ext cx="1379095" cy="16039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443B261-C8E6-542C-352E-9ACCA39A1F37}"/>
                </a:ext>
              </a:extLst>
            </p:cNvPr>
            <p:cNvSpPr/>
            <p:nvPr/>
          </p:nvSpPr>
          <p:spPr>
            <a:xfrm>
              <a:off x="727023" y="2443396"/>
              <a:ext cx="1274163" cy="427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Light" panose="020B0604020202020204" charset="0"/>
                </a:rPr>
                <a:t>Presynaptic neurons</a:t>
              </a:r>
            </a:p>
          </p:txBody>
        </p:sp>
        <p:sp>
          <p:nvSpPr>
            <p:cNvPr id="7" name="Rectangle 6">
              <a:extLst>
                <a:ext uri="{FF2B5EF4-FFF2-40B4-BE49-F238E27FC236}">
                  <a16:creationId xmlns:a16="http://schemas.microsoft.com/office/drawing/2014/main" id="{E5CCF394-FCEA-A2F9-89B2-1586D33F80A1}"/>
                </a:ext>
              </a:extLst>
            </p:cNvPr>
            <p:cNvSpPr/>
            <p:nvPr/>
          </p:nvSpPr>
          <p:spPr>
            <a:xfrm>
              <a:off x="6393305" y="2360951"/>
              <a:ext cx="1326629" cy="5921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Light" panose="020B0604020202020204" charset="0"/>
                </a:rPr>
                <a:t>Postsynaptic neurons</a:t>
              </a:r>
            </a:p>
          </p:txBody>
        </p:sp>
        <p:sp>
          <p:nvSpPr>
            <p:cNvPr id="8" name="Rectangle 7">
              <a:extLst>
                <a:ext uri="{FF2B5EF4-FFF2-40B4-BE49-F238E27FC236}">
                  <a16:creationId xmlns:a16="http://schemas.microsoft.com/office/drawing/2014/main" id="{2FFC7361-1E70-A240-C672-324802DD944B}"/>
                </a:ext>
              </a:extLst>
            </p:cNvPr>
            <p:cNvSpPr/>
            <p:nvPr/>
          </p:nvSpPr>
          <p:spPr>
            <a:xfrm>
              <a:off x="4047344" y="449702"/>
              <a:ext cx="4931763" cy="124418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Lexend Light" panose="020B0604020202020204" charset="0"/>
              </a:endParaRPr>
            </a:p>
          </p:txBody>
        </p:sp>
      </p:grpSp>
      <p:sp>
        <p:nvSpPr>
          <p:cNvPr id="10" name="Title 1">
            <a:extLst>
              <a:ext uri="{FF2B5EF4-FFF2-40B4-BE49-F238E27FC236}">
                <a16:creationId xmlns:a16="http://schemas.microsoft.com/office/drawing/2014/main" id="{80A46B78-B0BA-8C62-33A4-08AAF52AC9A9}"/>
              </a:ext>
            </a:extLst>
          </p:cNvPr>
          <p:cNvSpPr txBox="1">
            <a:spLocks/>
          </p:cNvSpPr>
          <p:nvPr/>
        </p:nvSpPr>
        <p:spPr>
          <a:xfrm>
            <a:off x="59961" y="163016"/>
            <a:ext cx="8520600" cy="79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B0014"/>
              </a:buClr>
              <a:buSzPts val="3600"/>
              <a:buFont typeface="Arial"/>
              <a:buNone/>
              <a:defRPr sz="3600" b="0" i="0" u="none" strike="noStrike" cap="none">
                <a:solidFill>
                  <a:srgbClr val="9B0014"/>
                </a:solidFill>
                <a:latin typeface="Lexend Light" pitchFamily="2" charset="0"/>
                <a:ea typeface="CMU Serif" panose="02000603000000000000" pitchFamily="2" charset="0"/>
                <a:cs typeface="CMU Serif" panose="02000603000000000000" pitchFamily="2" charset="0"/>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dirty="0"/>
              <a:t>Already initiated MNIST experiment</a:t>
            </a:r>
          </a:p>
        </p:txBody>
      </p:sp>
    </p:spTree>
    <p:extLst>
      <p:ext uri="{BB962C8B-B14F-4D97-AF65-F5344CB8AC3E}">
        <p14:creationId xmlns:p14="http://schemas.microsoft.com/office/powerpoint/2010/main" val="1905734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up of a cell&#10;&#10;Description automatically generated">
            <a:extLst>
              <a:ext uri="{FF2B5EF4-FFF2-40B4-BE49-F238E27FC236}">
                <a16:creationId xmlns:a16="http://schemas.microsoft.com/office/drawing/2014/main" id="{131344CA-0E00-4188-929E-13D77B1CFFD0}"/>
              </a:ext>
            </a:extLst>
          </p:cNvPr>
          <p:cNvPicPr>
            <a:picLocks noGrp="1" noChangeAspect="1"/>
          </p:cNvPicPr>
          <p:nvPr>
            <p:ph idx="1"/>
          </p:nvPr>
        </p:nvPicPr>
        <p:blipFill rotWithShape="1">
          <a:blip r:embed="rId3">
            <a:extLst>
              <a:ext uri="{BEBA8EAE-BF5A-486C-A8C5-ECC9F3942E4B}">
                <a14:imgProps xmlns:a14="http://schemas.microsoft.com/office/drawing/2010/main">
                  <a14:imgLayer r:embed="rId4">
                    <a14:imgEffect>
                      <a14:backgroundRemoval t="1250" b="42422" l="23870" r="99895">
                        <a14:foregroundMark x1="39117" y1="4063" x2="25447" y2="12656"/>
                        <a14:foregroundMark x1="25447" y1="12656" x2="21346" y2="17734"/>
                        <a14:foregroundMark x1="21346" y1="17734" x2="21241" y2="32422"/>
                        <a14:foregroundMark x1="21241" y1="32422" x2="23870" y2="37891"/>
                        <a14:foregroundMark x1="23870" y1="37891" x2="31651" y2="39375"/>
                        <a14:foregroundMark x1="31651" y1="39375" x2="33544" y2="37969"/>
                        <a14:foregroundMark x1="34175" y1="39844" x2="44164" y2="42188"/>
                        <a14:foregroundMark x1="44164" y1="42188" x2="54259" y2="41719"/>
                        <a14:foregroundMark x1="54259" y1="41719" x2="68244" y2="43672"/>
                        <a14:foregroundMark x1="68244" y1="43672" x2="82229" y2="41094"/>
                        <a14:foregroundMark x1="82229" y1="41094" x2="97266" y2="34766"/>
                        <a14:foregroundMark x1="97266" y1="34766" x2="94322" y2="19844"/>
                        <a14:foregroundMark x1="94322" y1="19844" x2="90431" y2="15000"/>
                        <a14:foregroundMark x1="95689" y1="26563" x2="95058" y2="21719"/>
                        <a14:foregroundMark x1="78549" y1="41641" x2="57413" y2="41172"/>
                        <a14:foregroundMark x1="57413" y1="41172" x2="69190" y2="42734"/>
                        <a14:foregroundMark x1="69190" y1="42734" x2="77497" y2="42422"/>
                        <a14:foregroundMark x1="77497" y1="42422" x2="78864" y2="41641"/>
                        <a14:foregroundMark x1="27024" y1="11797" x2="34175" y2="5781"/>
                        <a14:foregroundMark x1="34175" y1="5781" x2="58780" y2="156"/>
                        <a14:foregroundMark x1="58780" y1="156" x2="45216" y2="1563"/>
                        <a14:foregroundMark x1="45216" y1="1563" x2="57413" y2="1016"/>
                        <a14:foregroundMark x1="57413" y1="1016" x2="66667" y2="1250"/>
                        <a14:foregroundMark x1="66667" y1="1250" x2="89905" y2="10781"/>
                        <a14:foregroundMark x1="97792" y1="27656" x2="96320" y2="22578"/>
                        <a14:foregroundMark x1="96845" y1="21797" x2="99895" y2="24375"/>
                      </a14:backgroundRemoval>
                    </a14:imgEffect>
                    <a14:imgEffect>
                      <a14:saturation sat="200000"/>
                    </a14:imgEffect>
                  </a14:imgLayer>
                </a14:imgProps>
              </a:ext>
            </a:extLst>
          </a:blip>
          <a:srcRect l="18549" b="56200"/>
          <a:stretch/>
        </p:blipFill>
        <p:spPr>
          <a:xfrm>
            <a:off x="2722099" y="200301"/>
            <a:ext cx="6366589" cy="4608000"/>
          </a:xfrm>
          <a:ln>
            <a:noFill/>
          </a:ln>
          <a:effectLst/>
        </p:spPr>
      </p:pic>
      <p:sp>
        <p:nvSpPr>
          <p:cNvPr id="9" name="TextBox 8">
            <a:extLst>
              <a:ext uri="{FF2B5EF4-FFF2-40B4-BE49-F238E27FC236}">
                <a16:creationId xmlns:a16="http://schemas.microsoft.com/office/drawing/2014/main" id="{33A64047-834C-FADC-91EE-9C7AF34D72C2}"/>
              </a:ext>
            </a:extLst>
          </p:cNvPr>
          <p:cNvSpPr txBox="1"/>
          <p:nvPr/>
        </p:nvSpPr>
        <p:spPr>
          <a:xfrm>
            <a:off x="133641" y="112542"/>
            <a:ext cx="3362179" cy="830997"/>
          </a:xfrm>
          <a:prstGeom prst="rect">
            <a:avLst/>
          </a:prstGeom>
          <a:noFill/>
        </p:spPr>
        <p:txBody>
          <a:bodyPr wrap="square" rtlCol="0">
            <a:spAutoFit/>
          </a:bodyPr>
          <a:lstStyle/>
          <a:p>
            <a:r>
              <a:rPr lang="en-US" sz="2400" dirty="0">
                <a:solidFill>
                  <a:srgbClr val="A20202"/>
                </a:solidFill>
                <a:latin typeface="Lexend Light" pitchFamily="2" charset="0"/>
                <a:ea typeface="CMU Serif" panose="02000603000000000000" pitchFamily="2" charset="0"/>
                <a:cs typeface="CMU Serif" panose="02000603000000000000" pitchFamily="2" charset="0"/>
              </a:rPr>
              <a:t>Synapses are stunningly complex</a:t>
            </a:r>
          </a:p>
        </p:txBody>
      </p:sp>
      <p:sp>
        <p:nvSpPr>
          <p:cNvPr id="10" name="TextBox 9">
            <a:extLst>
              <a:ext uri="{FF2B5EF4-FFF2-40B4-BE49-F238E27FC236}">
                <a16:creationId xmlns:a16="http://schemas.microsoft.com/office/drawing/2014/main" id="{C73E5FC5-067B-678B-BBF9-C5250ECD797A}"/>
              </a:ext>
            </a:extLst>
          </p:cNvPr>
          <p:cNvSpPr txBox="1"/>
          <p:nvPr/>
        </p:nvSpPr>
        <p:spPr>
          <a:xfrm>
            <a:off x="7385539" y="339021"/>
            <a:ext cx="1575582" cy="646331"/>
          </a:xfrm>
          <a:prstGeom prst="rect">
            <a:avLst/>
          </a:prstGeom>
          <a:noFill/>
        </p:spPr>
        <p:txBody>
          <a:bodyPr wrap="square" rtlCol="0">
            <a:spAutoFit/>
          </a:bodyPr>
          <a:lstStyle/>
          <a:p>
            <a:r>
              <a:rPr lang="en-US" sz="1200" dirty="0">
                <a:latin typeface="Lexend Light" pitchFamily="2" charset="0"/>
                <a:ea typeface="CMU Serif" panose="02000603000000000000" pitchFamily="2" charset="0"/>
                <a:cs typeface="CMU Serif" panose="02000603000000000000" pitchFamily="2" charset="0"/>
              </a:rPr>
              <a:t>A section through the synaptic bouton</a:t>
            </a:r>
          </a:p>
        </p:txBody>
      </p:sp>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E74DEE78-3449-A55A-8F93-270BF283C1AC}"/>
                  </a:ext>
                </a:extLst>
              </p14:cNvPr>
              <p14:cNvContentPartPr/>
              <p14:nvPr/>
            </p14:nvContentPartPr>
            <p14:xfrm>
              <a:off x="2813566" y="1566554"/>
              <a:ext cx="1119240" cy="360"/>
            </p14:xfrm>
          </p:contentPart>
        </mc:Choice>
        <mc:Fallback xmlns="">
          <p:pic>
            <p:nvPicPr>
              <p:cNvPr id="12" name="Ink 11">
                <a:extLst>
                  <a:ext uri="{FF2B5EF4-FFF2-40B4-BE49-F238E27FC236}">
                    <a16:creationId xmlns:a16="http://schemas.microsoft.com/office/drawing/2014/main" id="{E74DEE78-3449-A55A-8F93-270BF283C1AC}"/>
                  </a:ext>
                </a:extLst>
              </p:cNvPr>
              <p:cNvPicPr/>
              <p:nvPr/>
            </p:nvPicPr>
            <p:blipFill>
              <a:blip r:embed="rId6"/>
              <a:stretch>
                <a:fillRect/>
              </a:stretch>
            </p:blipFill>
            <p:spPr>
              <a:xfrm>
                <a:off x="2807446" y="1560434"/>
                <a:ext cx="11314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6B9C8716-D150-20F6-C2A4-FF64718E12DB}"/>
                  </a:ext>
                </a:extLst>
              </p14:cNvPr>
              <p14:cNvContentPartPr/>
              <p14:nvPr/>
            </p14:nvContentPartPr>
            <p14:xfrm>
              <a:off x="2813566" y="1361354"/>
              <a:ext cx="1096920" cy="360"/>
            </p14:xfrm>
          </p:contentPart>
        </mc:Choice>
        <mc:Fallback xmlns="">
          <p:pic>
            <p:nvPicPr>
              <p:cNvPr id="14" name="Ink 13">
                <a:extLst>
                  <a:ext uri="{FF2B5EF4-FFF2-40B4-BE49-F238E27FC236}">
                    <a16:creationId xmlns:a16="http://schemas.microsoft.com/office/drawing/2014/main" id="{6B9C8716-D150-20F6-C2A4-FF64718E12DB}"/>
                  </a:ext>
                </a:extLst>
              </p:cNvPr>
              <p:cNvPicPr/>
              <p:nvPr/>
            </p:nvPicPr>
            <p:blipFill>
              <a:blip r:embed="rId8"/>
              <a:stretch>
                <a:fillRect/>
              </a:stretch>
            </p:blipFill>
            <p:spPr>
              <a:xfrm>
                <a:off x="2807446" y="1355234"/>
                <a:ext cx="1109160" cy="12600"/>
              </a:xfrm>
              <a:prstGeom prst="rect">
                <a:avLst/>
              </a:prstGeom>
            </p:spPr>
          </p:pic>
        </mc:Fallback>
      </mc:AlternateContent>
      <p:sp>
        <p:nvSpPr>
          <p:cNvPr id="15" name="TextBox 14">
            <a:extLst>
              <a:ext uri="{FF2B5EF4-FFF2-40B4-BE49-F238E27FC236}">
                <a16:creationId xmlns:a16="http://schemas.microsoft.com/office/drawing/2014/main" id="{1F45AC1D-5024-FB7D-B78A-2C6B446A3C08}"/>
              </a:ext>
            </a:extLst>
          </p:cNvPr>
          <p:cNvSpPr txBox="1"/>
          <p:nvPr/>
        </p:nvSpPr>
        <p:spPr>
          <a:xfrm>
            <a:off x="2532225" y="1273625"/>
            <a:ext cx="842346" cy="369332"/>
          </a:xfrm>
          <a:prstGeom prst="rect">
            <a:avLst/>
          </a:prstGeom>
          <a:noFill/>
        </p:spPr>
        <p:txBody>
          <a:bodyPr wrap="square" rtlCol="0">
            <a:spAutoFit/>
          </a:bodyPr>
          <a:lstStyle/>
          <a:p>
            <a:r>
              <a:rPr lang="en-US" sz="1800" dirty="0">
                <a:latin typeface="Lexend Light" pitchFamily="2" charset="0"/>
                <a:ea typeface="CMU Serif" panose="02000603000000000000" pitchFamily="2" charset="0"/>
                <a:cs typeface="CMU Serif" panose="02000603000000000000" pitchFamily="2" charset="0"/>
              </a:rPr>
              <a:t>42nM</a:t>
            </a:r>
          </a:p>
        </p:txBody>
      </p:sp>
      <p:pic>
        <p:nvPicPr>
          <p:cNvPr id="16" name="Content Placeholder 4" descr="A close-up of a cell&#10;&#10;Description automatically generated">
            <a:extLst>
              <a:ext uri="{FF2B5EF4-FFF2-40B4-BE49-F238E27FC236}">
                <a16:creationId xmlns:a16="http://schemas.microsoft.com/office/drawing/2014/main" id="{DECEC43A-EAF3-CB1E-AF02-9606E23696BB}"/>
              </a:ext>
            </a:extLst>
          </p:cNvPr>
          <p:cNvPicPr>
            <a:picLocks noChangeAspect="1"/>
          </p:cNvPicPr>
          <p:nvPr/>
        </p:nvPicPr>
        <p:blipFill rotWithShape="1">
          <a:blip r:embed="rId9"/>
          <a:srcRect l="68023" t="43800"/>
          <a:stretch/>
        </p:blipFill>
        <p:spPr>
          <a:xfrm>
            <a:off x="430360" y="993843"/>
            <a:ext cx="1861379" cy="3581606"/>
          </a:xfrm>
          <a:prstGeom prst="rect">
            <a:avLst/>
          </a:prstGeom>
          <a:noFill/>
          <a:ln>
            <a:noFill/>
          </a:ln>
        </p:spPr>
      </p:pic>
      <p:sp>
        <p:nvSpPr>
          <p:cNvPr id="8" name="TextBox 7">
            <a:extLst>
              <a:ext uri="{FF2B5EF4-FFF2-40B4-BE49-F238E27FC236}">
                <a16:creationId xmlns:a16="http://schemas.microsoft.com/office/drawing/2014/main" id="{51953602-AA9A-56BC-8A87-D528EA71A88F}"/>
              </a:ext>
            </a:extLst>
          </p:cNvPr>
          <p:cNvSpPr txBox="1"/>
          <p:nvPr/>
        </p:nvSpPr>
        <p:spPr>
          <a:xfrm>
            <a:off x="24139" y="4780289"/>
            <a:ext cx="9095722" cy="400110"/>
          </a:xfrm>
          <a:prstGeom prst="rect">
            <a:avLst/>
          </a:prstGeom>
          <a:noFill/>
        </p:spPr>
        <p:txBody>
          <a:bodyPr wrap="square">
            <a:spAutoFit/>
          </a:bodyPr>
          <a:lstStyle/>
          <a:p>
            <a:r>
              <a:rPr lang="en-US" sz="1000" dirty="0">
                <a:latin typeface="Lexend Light" pitchFamily="2" charset="0"/>
                <a:ea typeface="CMU Serif" panose="02000603000000000000" pitchFamily="2" charset="0"/>
                <a:cs typeface="CMU Serif" panose="02000603000000000000" pitchFamily="2" charset="0"/>
              </a:rPr>
              <a:t>Benjamin G. Wilhelm </a:t>
            </a:r>
            <a:r>
              <a:rPr lang="en-US" sz="1000" i="1" dirty="0">
                <a:latin typeface="Lexend Light" pitchFamily="2" charset="0"/>
                <a:ea typeface="CMU Serif" panose="02000603000000000000" pitchFamily="2" charset="0"/>
                <a:cs typeface="CMU Serif" panose="02000603000000000000" pitchFamily="2" charset="0"/>
              </a:rPr>
              <a:t>et al.</a:t>
            </a:r>
            <a:r>
              <a:rPr lang="en-US" sz="1000" dirty="0">
                <a:latin typeface="Lexend Light" pitchFamily="2" charset="0"/>
                <a:ea typeface="CMU Serif" panose="02000603000000000000" pitchFamily="2" charset="0"/>
                <a:cs typeface="CMU Serif" panose="02000603000000000000" pitchFamily="2" charset="0"/>
              </a:rPr>
              <a:t>, </a:t>
            </a:r>
            <a:r>
              <a:rPr lang="en-US" sz="1000" b="1" dirty="0">
                <a:latin typeface="Lexend Light" pitchFamily="2" charset="0"/>
                <a:ea typeface="CMU Serif" panose="02000603000000000000" pitchFamily="2" charset="0"/>
                <a:cs typeface="CMU Serif" panose="02000603000000000000" pitchFamily="2" charset="0"/>
              </a:rPr>
              <a:t>Composition of isolated synaptic boutons reveals the amounts of vesicle trafficking proteins</a:t>
            </a:r>
            <a:r>
              <a:rPr lang="en-US" sz="1000" dirty="0">
                <a:latin typeface="Lexend Light" pitchFamily="2" charset="0"/>
                <a:ea typeface="CMU Serif" panose="02000603000000000000" pitchFamily="2" charset="0"/>
                <a:cs typeface="CMU Serif" panose="02000603000000000000" pitchFamily="2" charset="0"/>
              </a:rPr>
              <a:t>.</a:t>
            </a:r>
            <a:r>
              <a:rPr lang="en-US" sz="1000" i="1" dirty="0">
                <a:latin typeface="Lexend Light" pitchFamily="2" charset="0"/>
                <a:ea typeface="CMU Serif" panose="02000603000000000000" pitchFamily="2" charset="0"/>
                <a:cs typeface="CMU Serif" panose="02000603000000000000" pitchFamily="2" charset="0"/>
              </a:rPr>
              <a:t>Science344</a:t>
            </a:r>
            <a:r>
              <a:rPr lang="en-US" sz="1000" dirty="0">
                <a:latin typeface="Lexend Light" pitchFamily="2" charset="0"/>
                <a:ea typeface="CMU Serif" panose="02000603000000000000" pitchFamily="2" charset="0"/>
                <a:cs typeface="CMU Serif" panose="02000603000000000000" pitchFamily="2" charset="0"/>
              </a:rPr>
              <a:t>,1023-1028(2014).</a:t>
            </a:r>
          </a:p>
        </p:txBody>
      </p:sp>
    </p:spTree>
    <p:extLst>
      <p:ext uri="{BB962C8B-B14F-4D97-AF65-F5344CB8AC3E}">
        <p14:creationId xmlns:p14="http://schemas.microsoft.com/office/powerpoint/2010/main" val="641944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cell&#10;&#10;Description automatically generated">
            <a:extLst>
              <a:ext uri="{FF2B5EF4-FFF2-40B4-BE49-F238E27FC236}">
                <a16:creationId xmlns:a16="http://schemas.microsoft.com/office/drawing/2014/main" id="{1BCEFD71-4B10-A4FF-9D32-C071213E7134}"/>
              </a:ext>
            </a:extLst>
          </p:cNvPr>
          <p:cNvPicPr>
            <a:picLocks noChangeAspect="1"/>
          </p:cNvPicPr>
          <p:nvPr/>
        </p:nvPicPr>
        <p:blipFill rotWithShape="1">
          <a:blip r:embed="rId3"/>
          <a:srcRect t="14496" r="1629"/>
          <a:stretch/>
        </p:blipFill>
        <p:spPr>
          <a:xfrm>
            <a:off x="4002258" y="492187"/>
            <a:ext cx="5063773" cy="4397912"/>
          </a:xfrm>
          <a:prstGeom prst="rect">
            <a:avLst/>
          </a:prstGeom>
        </p:spPr>
      </p:pic>
      <p:sp>
        <p:nvSpPr>
          <p:cNvPr id="5" name="TextBox 4">
            <a:extLst>
              <a:ext uri="{FF2B5EF4-FFF2-40B4-BE49-F238E27FC236}">
                <a16:creationId xmlns:a16="http://schemas.microsoft.com/office/drawing/2014/main" id="{10D4D8A9-D8E6-3837-3F98-CF4AEB47E998}"/>
              </a:ext>
            </a:extLst>
          </p:cNvPr>
          <p:cNvSpPr txBox="1"/>
          <p:nvPr/>
        </p:nvSpPr>
        <p:spPr>
          <a:xfrm>
            <a:off x="6710587" y="3474719"/>
            <a:ext cx="1048042" cy="307777"/>
          </a:xfrm>
          <a:prstGeom prst="rect">
            <a:avLst/>
          </a:prstGeom>
          <a:noFill/>
        </p:spPr>
        <p:txBody>
          <a:bodyPr wrap="square" rtlCol="0">
            <a:spAutoFit/>
          </a:bodyPr>
          <a:lstStyle/>
          <a:p>
            <a:r>
              <a:rPr lang="en-US" b="1" dirty="0">
                <a:solidFill>
                  <a:schemeClr val="bg1"/>
                </a:solidFill>
                <a:latin typeface="Lexend Light" pitchFamily="2" charset="0"/>
                <a:ea typeface="CMU Serif" panose="02000603000000000000" pitchFamily="2" charset="0"/>
                <a:cs typeface="CMU Serif" panose="02000603000000000000" pitchFamily="2" charset="0"/>
              </a:rPr>
              <a:t>Synapses</a:t>
            </a:r>
          </a:p>
        </p:txBody>
      </p:sp>
      <p:cxnSp>
        <p:nvCxnSpPr>
          <p:cNvPr id="7" name="Straight Arrow Connector 6">
            <a:extLst>
              <a:ext uri="{FF2B5EF4-FFF2-40B4-BE49-F238E27FC236}">
                <a16:creationId xmlns:a16="http://schemas.microsoft.com/office/drawing/2014/main" id="{7EC6020F-34EF-AD62-2521-6F902A030B5B}"/>
              </a:ext>
            </a:extLst>
          </p:cNvPr>
          <p:cNvCxnSpPr/>
          <p:nvPr/>
        </p:nvCxnSpPr>
        <p:spPr>
          <a:xfrm flipH="1">
            <a:off x="6457369" y="3720905"/>
            <a:ext cx="365462" cy="246184"/>
          </a:xfrm>
          <a:prstGeom prst="straightConnector1">
            <a:avLst/>
          </a:prstGeom>
          <a:ln>
            <a:solidFill>
              <a:schemeClr val="bg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9CB9C7E0-5A61-1D12-EE72-87AF9EF856E8}"/>
              </a:ext>
            </a:extLst>
          </p:cNvPr>
          <p:cNvCxnSpPr/>
          <p:nvPr/>
        </p:nvCxnSpPr>
        <p:spPr>
          <a:xfrm>
            <a:off x="3362178" y="1941342"/>
            <a:ext cx="1280160" cy="504000"/>
          </a:xfrm>
          <a:prstGeom prst="straightConnector1">
            <a:avLst/>
          </a:prstGeom>
          <a:ln>
            <a:solidFill>
              <a:schemeClr val="bg1"/>
            </a:solidFill>
            <a:tailEnd type="triangle"/>
          </a:ln>
          <a:effectLst>
            <a:glow rad="228600">
              <a:schemeClr val="accent1">
                <a:satMod val="175000"/>
                <a:alpha val="0"/>
              </a:schemeClr>
            </a:glow>
            <a:outerShdw blurRad="40000" dist="20000" dir="5400000" rotWithShape="0">
              <a:srgbClr val="000000">
                <a:alpha val="38000"/>
              </a:srgbClr>
            </a:outerShdw>
            <a:softEdge rad="0"/>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22B4BC7-A3DB-4E96-E360-0DDA5C07058F}"/>
                  </a:ext>
                </a:extLst>
              </p:cNvPr>
              <p:cNvSpPr txBox="1"/>
              <p:nvPr/>
            </p:nvSpPr>
            <p:spPr>
              <a:xfrm>
                <a:off x="1950635" y="1359657"/>
                <a:ext cx="2052562" cy="584775"/>
              </a:xfrm>
              <a:prstGeom prst="rect">
                <a:avLst/>
              </a:prstGeom>
              <a:solidFill>
                <a:srgbClr val="FFFF00">
                  <a:alpha val="25000"/>
                </a:srgbClr>
              </a:solidFill>
            </p:spPr>
            <p:txBody>
              <a:bodyPr wrap="square" rtlCol="0">
                <a:spAutoFit/>
              </a:bodyPr>
              <a:lstStyle/>
              <a:p>
                <a:r>
                  <a:rPr lang="en-US" sz="1600" dirty="0">
                    <a:latin typeface="Lexend Light" pitchFamily="2" charset="0"/>
                    <a:ea typeface="CMU Serif" panose="02000603000000000000" pitchFamily="2" charset="0"/>
                    <a:cs typeface="CMU Serif" panose="02000603000000000000" pitchFamily="2" charset="0"/>
                  </a:rPr>
                  <a:t>Dendrites </a:t>
                </a:r>
              </a:p>
              <a:p>
                <a:r>
                  <a:rPr lang="en-US" sz="1600" dirty="0">
                    <a:latin typeface="Lexend Light" pitchFamily="2" charset="0"/>
                    <a:ea typeface="CMU Serif" panose="02000603000000000000" pitchFamily="2" charset="0"/>
                    <a:cs typeface="CMU Serif" panose="02000603000000000000" pitchFamily="2" charset="0"/>
                  </a:rPr>
                  <a:t>Ø</a:t>
                </a:r>
                <a14:m>
                  <m:oMath xmlns:m="http://schemas.openxmlformats.org/officeDocument/2006/math">
                    <m:r>
                      <m:rPr>
                        <m:nor/>
                      </m:rPr>
                      <a:rPr lang="en-US" sz="1600" b="0" i="0" smtClean="0">
                        <a:latin typeface="Lexend Light" pitchFamily="2" charset="0"/>
                        <a:ea typeface="CMU Serif" panose="02000603000000000000" pitchFamily="2" charset="0"/>
                        <a:cs typeface="CMU Serif" panose="02000603000000000000" pitchFamily="2" charset="0"/>
                      </a:rPr>
                      <m:t> = 1</m:t>
                    </m:r>
                    <m:r>
                      <a:rPr lang="en-US" sz="1600" b="0" i="1" smtClean="0">
                        <a:latin typeface="Cambria Math" panose="02040503050406030204" pitchFamily="18" charset="0"/>
                        <a:ea typeface="CMU Serif" panose="02000603000000000000" pitchFamily="2" charset="0"/>
                        <a:cs typeface="CMU Serif" panose="02000603000000000000" pitchFamily="2" charset="0"/>
                      </a:rPr>
                      <m:t>≈</m:t>
                    </m:r>
                    <m:r>
                      <m:rPr>
                        <m:nor/>
                      </m:rPr>
                      <a:rPr lang="en-US" sz="1600" b="0" i="0" smtClean="0">
                        <a:latin typeface="Lexend Light" pitchFamily="2" charset="0"/>
                        <a:ea typeface="CMU Serif" panose="02000603000000000000" pitchFamily="2" charset="0"/>
                        <a:cs typeface="CMU Serif" panose="02000603000000000000" pitchFamily="2" charset="0"/>
                      </a:rPr>
                      <m:t>5  </m:t>
                    </m:r>
                    <m:r>
                      <m:rPr>
                        <m:sty m:val="p"/>
                      </m:rPr>
                      <a:rPr lang="en-US" sz="1600" b="0" i="1" smtClean="0">
                        <a:latin typeface="Cambria Math" panose="02040503050406030204" pitchFamily="18" charset="0"/>
                      </a:rPr>
                      <m:t>μ</m:t>
                    </m:r>
                    <m:r>
                      <a:rPr lang="en-US" sz="1600" b="0" i="1" smtClean="0">
                        <a:latin typeface="Cambria Math" panose="02040503050406030204" pitchFamily="18" charset="0"/>
                      </a:rPr>
                      <m:t>𝑚</m:t>
                    </m:r>
                  </m:oMath>
                </a14:m>
                <a:endParaRPr lang="en-US" sz="1200" b="0" dirty="0">
                  <a:latin typeface="Lexend Light" pitchFamily="2" charset="0"/>
                  <a:ea typeface="CMU Serif" panose="02000603000000000000" pitchFamily="2" charset="0"/>
                  <a:cs typeface="CMU Serif" panose="02000603000000000000" pitchFamily="2" charset="0"/>
                </a:endParaRPr>
              </a:p>
            </p:txBody>
          </p:sp>
        </mc:Choice>
        <mc:Fallback xmlns="">
          <p:sp>
            <p:nvSpPr>
              <p:cNvPr id="10" name="TextBox 9">
                <a:extLst>
                  <a:ext uri="{FF2B5EF4-FFF2-40B4-BE49-F238E27FC236}">
                    <a16:creationId xmlns:a16="http://schemas.microsoft.com/office/drawing/2014/main" id="{222B4BC7-A3DB-4E96-E360-0DDA5C07058F}"/>
                  </a:ext>
                </a:extLst>
              </p:cNvPr>
              <p:cNvSpPr txBox="1">
                <a:spLocks noRot="1" noChangeAspect="1" noMove="1" noResize="1" noEditPoints="1" noAdjustHandles="1" noChangeArrowheads="1" noChangeShapeType="1" noTextEdit="1"/>
              </p:cNvSpPr>
              <p:nvPr/>
            </p:nvSpPr>
            <p:spPr>
              <a:xfrm>
                <a:off x="1950635" y="1359657"/>
                <a:ext cx="2052562" cy="584775"/>
              </a:xfrm>
              <a:prstGeom prst="rect">
                <a:avLst/>
              </a:prstGeom>
              <a:blipFill>
                <a:blip r:embed="rId4"/>
                <a:stretch>
                  <a:fillRect l="-1780" t="-3125" b="-12500"/>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3F43D01B-BC22-3643-EA1E-B31565435E07}"/>
              </a:ext>
            </a:extLst>
          </p:cNvPr>
          <p:cNvSpPr txBox="1"/>
          <p:nvPr/>
        </p:nvSpPr>
        <p:spPr>
          <a:xfrm>
            <a:off x="351109" y="261627"/>
            <a:ext cx="3084285" cy="954107"/>
          </a:xfrm>
          <a:prstGeom prst="rect">
            <a:avLst/>
          </a:prstGeom>
          <a:noFill/>
        </p:spPr>
        <p:txBody>
          <a:bodyPr wrap="square" rtlCol="0">
            <a:spAutoFit/>
          </a:bodyPr>
          <a:lstStyle/>
          <a:p>
            <a:r>
              <a:rPr lang="en-US" sz="2800" dirty="0">
                <a:solidFill>
                  <a:srgbClr val="A20202"/>
                </a:solidFill>
                <a:latin typeface="Lexend Light" pitchFamily="2" charset="0"/>
                <a:ea typeface="CMU Serif" panose="02000603000000000000" pitchFamily="2" charset="0"/>
                <a:cs typeface="CMU Serif" panose="02000603000000000000" pitchFamily="2" charset="0"/>
              </a:rPr>
              <a:t>Dendrites and </a:t>
            </a:r>
            <a:br>
              <a:rPr lang="en-US" sz="2800" dirty="0">
                <a:solidFill>
                  <a:srgbClr val="A20202"/>
                </a:solidFill>
                <a:latin typeface="Lexend Light" pitchFamily="2" charset="0"/>
                <a:ea typeface="CMU Serif" panose="02000603000000000000" pitchFamily="2" charset="0"/>
                <a:cs typeface="CMU Serif" panose="02000603000000000000" pitchFamily="2" charset="0"/>
              </a:rPr>
            </a:br>
            <a:r>
              <a:rPr lang="en-US" sz="2800" dirty="0">
                <a:solidFill>
                  <a:srgbClr val="A20202"/>
                </a:solidFill>
                <a:latin typeface="Lexend Light" pitchFamily="2" charset="0"/>
                <a:ea typeface="CMU Serif" panose="02000603000000000000" pitchFamily="2" charset="0"/>
                <a:cs typeface="CMU Serif" panose="02000603000000000000" pitchFamily="2" charset="0"/>
              </a:rPr>
              <a:t>Neurons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7D284C4-E045-E774-8776-6F8DEDC7C731}"/>
                  </a:ext>
                </a:extLst>
              </p:cNvPr>
              <p:cNvSpPr txBox="1"/>
              <p:nvPr/>
            </p:nvSpPr>
            <p:spPr>
              <a:xfrm>
                <a:off x="1902246" y="2632457"/>
                <a:ext cx="2094971" cy="584775"/>
              </a:xfrm>
              <a:prstGeom prst="rect">
                <a:avLst/>
              </a:prstGeom>
              <a:solidFill>
                <a:srgbClr val="FFFF00">
                  <a:alpha val="25000"/>
                </a:srgbClr>
              </a:solidFill>
            </p:spPr>
            <p:txBody>
              <a:bodyPr wrap="square" rtlCol="0">
                <a:spAutoFit/>
              </a:bodyPr>
              <a:lstStyle/>
              <a:p>
                <a:pPr algn="ctr"/>
                <a:r>
                  <a:rPr lang="en-US" sz="1600" dirty="0">
                    <a:latin typeface="Lexend Light" pitchFamily="2" charset="0"/>
                    <a:ea typeface="CMU Serif" panose="02000603000000000000" pitchFamily="2" charset="0"/>
                    <a:cs typeface="CMU Serif" panose="02000603000000000000" pitchFamily="2" charset="0"/>
                  </a:rPr>
                  <a:t>Neurons</a:t>
                </a:r>
              </a:p>
              <a:p>
                <a:pPr/>
                <a14:m>
                  <m:oMathPara xmlns:m="http://schemas.openxmlformats.org/officeDocument/2006/math">
                    <m:oMathParaPr>
                      <m:jc m:val="centerGroup"/>
                    </m:oMathParaPr>
                    <m:oMath xmlns:m="http://schemas.openxmlformats.org/officeDocument/2006/math">
                      <m:r>
                        <m:rPr>
                          <m:nor/>
                        </m:rPr>
                        <a:rPr lang="en-US" sz="1600" dirty="0">
                          <a:latin typeface="Lexend Light" pitchFamily="2" charset="0"/>
                          <a:ea typeface="CMU Serif" panose="02000603000000000000" pitchFamily="2" charset="0"/>
                          <a:cs typeface="CMU Serif" panose="02000603000000000000" pitchFamily="2" charset="0"/>
                        </a:rPr>
                        <m:t>Ø</m:t>
                      </m:r>
                      <m:r>
                        <m:rPr>
                          <m:nor/>
                        </m:rPr>
                        <a:rPr lang="en-US" sz="1600" b="0" i="0" dirty="0" smtClean="0">
                          <a:latin typeface="Lexend Light" pitchFamily="2" charset="0"/>
                          <a:ea typeface="CMU Serif" panose="02000603000000000000" pitchFamily="2" charset="0"/>
                          <a:cs typeface="CMU Serif" panose="02000603000000000000" pitchFamily="2" charset="0"/>
                        </a:rPr>
                        <m:t> = </m:t>
                      </m:r>
                      <m:r>
                        <m:rPr>
                          <m:nor/>
                        </m:rPr>
                        <a:rPr lang="en-US" sz="1600" b="0" i="0" smtClean="0">
                          <a:latin typeface="Lexend Light" pitchFamily="2" charset="0"/>
                          <a:ea typeface="CMU Serif" panose="02000603000000000000" pitchFamily="2" charset="0"/>
                          <a:cs typeface="CMU Serif" panose="02000603000000000000" pitchFamily="2" charset="0"/>
                        </a:rPr>
                        <m:t>100</m:t>
                      </m:r>
                      <m:r>
                        <a:rPr lang="en-US" sz="1600" b="0" i="1" smtClean="0">
                          <a:latin typeface="Cambria Math" panose="02040503050406030204" pitchFamily="18" charset="0"/>
                          <a:ea typeface="CMU Serif" panose="02000603000000000000" pitchFamily="2" charset="0"/>
                          <a:cs typeface="CMU Serif" panose="02000603000000000000" pitchFamily="2" charset="0"/>
                        </a:rPr>
                        <m:t>≈</m:t>
                      </m:r>
                      <m:r>
                        <m:rPr>
                          <m:nor/>
                        </m:rPr>
                        <a:rPr lang="en-US" sz="1600" b="0" i="0" smtClean="0">
                          <a:latin typeface="Lexend Light" pitchFamily="2" charset="0"/>
                          <a:ea typeface="CMU Serif" panose="02000603000000000000" pitchFamily="2" charset="0"/>
                          <a:cs typeface="CMU Serif" panose="02000603000000000000" pitchFamily="2" charset="0"/>
                        </a:rPr>
                        <m:t>400  </m:t>
                      </m:r>
                      <m:r>
                        <m:rPr>
                          <m:sty m:val="p"/>
                        </m:rPr>
                        <a:rPr lang="en-US" sz="1600" b="0" i="1" smtClean="0">
                          <a:latin typeface="Cambria Math" panose="02040503050406030204" pitchFamily="18" charset="0"/>
                        </a:rPr>
                        <m:t>μ</m:t>
                      </m:r>
                      <m:r>
                        <a:rPr lang="en-US" sz="1600" b="0" i="1" smtClean="0">
                          <a:latin typeface="Cambria Math" panose="02040503050406030204" pitchFamily="18" charset="0"/>
                        </a:rPr>
                        <m:t>𝑚</m:t>
                      </m:r>
                    </m:oMath>
                  </m:oMathPara>
                </a14:m>
                <a:endParaRPr lang="en-US" sz="1200" b="0" dirty="0">
                  <a:latin typeface="Lexend Light" pitchFamily="2" charset="0"/>
                  <a:ea typeface="CMU Serif" panose="02000603000000000000" pitchFamily="2" charset="0"/>
                  <a:cs typeface="CMU Serif" panose="02000603000000000000" pitchFamily="2" charset="0"/>
                </a:endParaRPr>
              </a:p>
            </p:txBody>
          </p:sp>
        </mc:Choice>
        <mc:Fallback xmlns="">
          <p:sp>
            <p:nvSpPr>
              <p:cNvPr id="2" name="TextBox 1">
                <a:extLst>
                  <a:ext uri="{FF2B5EF4-FFF2-40B4-BE49-F238E27FC236}">
                    <a16:creationId xmlns:a16="http://schemas.microsoft.com/office/drawing/2014/main" id="{27D284C4-E045-E774-8776-6F8DEDC7C731}"/>
                  </a:ext>
                </a:extLst>
              </p:cNvPr>
              <p:cNvSpPr txBox="1">
                <a:spLocks noRot="1" noChangeAspect="1" noMove="1" noResize="1" noEditPoints="1" noAdjustHandles="1" noChangeArrowheads="1" noChangeShapeType="1" noTextEdit="1"/>
              </p:cNvSpPr>
              <p:nvPr/>
            </p:nvSpPr>
            <p:spPr>
              <a:xfrm>
                <a:off x="1902246" y="2632457"/>
                <a:ext cx="2094971" cy="584775"/>
              </a:xfrm>
              <a:prstGeom prst="rect">
                <a:avLst/>
              </a:prstGeom>
              <a:blipFill>
                <a:blip r:embed="rId9"/>
                <a:stretch>
                  <a:fillRect t="-3125" b="-2083"/>
                </a:stretch>
              </a:blipFill>
            </p:spPr>
            <p:txBody>
              <a:bodyPr/>
              <a:lstStyle/>
              <a:p>
                <a:r>
                  <a:rPr lang="en-US">
                    <a:noFill/>
                  </a:rPr>
                  <a:t> </a:t>
                </a:r>
              </a:p>
            </p:txBody>
          </p:sp>
        </mc:Fallback>
      </mc:AlternateContent>
      <p:sp>
        <p:nvSpPr>
          <p:cNvPr id="4" name="Arrow: Down 3">
            <a:extLst>
              <a:ext uri="{FF2B5EF4-FFF2-40B4-BE49-F238E27FC236}">
                <a16:creationId xmlns:a16="http://schemas.microsoft.com/office/drawing/2014/main" id="{66305CAC-2AAB-575D-4C0B-359B29DB00FB}"/>
              </a:ext>
            </a:extLst>
          </p:cNvPr>
          <p:cNvSpPr/>
          <p:nvPr/>
        </p:nvSpPr>
        <p:spPr>
          <a:xfrm>
            <a:off x="1075452" y="1636993"/>
            <a:ext cx="337625" cy="1757381"/>
          </a:xfrm>
          <a:prstGeom prst="downArrow">
            <a:avLst/>
          </a:prstGeom>
          <a:solidFill>
            <a:srgbClr val="9B001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Lexend Light" pitchFamily="2" charset="0"/>
            </a:endParaRPr>
          </a:p>
        </p:txBody>
      </p:sp>
      <p:sp>
        <p:nvSpPr>
          <p:cNvPr id="6" name="TextBox 5">
            <a:extLst>
              <a:ext uri="{FF2B5EF4-FFF2-40B4-BE49-F238E27FC236}">
                <a16:creationId xmlns:a16="http://schemas.microsoft.com/office/drawing/2014/main" id="{E4EAAE4B-8859-A671-C1BD-C9413A79BD87}"/>
              </a:ext>
            </a:extLst>
          </p:cNvPr>
          <p:cNvSpPr txBox="1"/>
          <p:nvPr/>
        </p:nvSpPr>
        <p:spPr>
          <a:xfrm>
            <a:off x="120842" y="3815634"/>
            <a:ext cx="3591715" cy="830997"/>
          </a:xfrm>
          <a:prstGeom prst="rect">
            <a:avLst/>
          </a:prstGeom>
          <a:noFill/>
        </p:spPr>
        <p:txBody>
          <a:bodyPr wrap="square" rtlCol="0">
            <a:spAutoFit/>
          </a:bodyPr>
          <a:lstStyle/>
          <a:p>
            <a:r>
              <a:rPr lang="en-US" sz="1600" dirty="0">
                <a:latin typeface="Lexend Light" pitchFamily="2" charset="0"/>
                <a:ea typeface="CMU Serif" panose="02000603000000000000" pitchFamily="2" charset="0"/>
                <a:cs typeface="CMU Serif" panose="02000603000000000000" pitchFamily="2" charset="0"/>
              </a:rPr>
              <a:t>We can model the neurons and their processes at different levels of depth and complexity.</a:t>
            </a:r>
          </a:p>
        </p:txBody>
      </p:sp>
    </p:spTree>
    <p:extLst>
      <p:ext uri="{BB962C8B-B14F-4D97-AF65-F5344CB8AC3E}">
        <p14:creationId xmlns:p14="http://schemas.microsoft.com/office/powerpoint/2010/main" val="1385643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32514-A91C-3858-55D6-BAE620129B6F}"/>
              </a:ext>
            </a:extLst>
          </p:cNvPr>
          <p:cNvSpPr>
            <a:spLocks noGrp="1"/>
          </p:cNvSpPr>
          <p:nvPr>
            <p:ph type="title"/>
          </p:nvPr>
        </p:nvSpPr>
        <p:spPr/>
        <p:txBody>
          <a:bodyPr/>
          <a:lstStyle/>
          <a:p>
            <a:pPr algn="ctr"/>
            <a:r>
              <a:rPr lang="en-US" dirty="0"/>
              <a:t>LIF Model</a:t>
            </a:r>
          </a:p>
        </p:txBody>
      </p:sp>
      <p:grpSp>
        <p:nvGrpSpPr>
          <p:cNvPr id="11" name="Group 10">
            <a:extLst>
              <a:ext uri="{FF2B5EF4-FFF2-40B4-BE49-F238E27FC236}">
                <a16:creationId xmlns:a16="http://schemas.microsoft.com/office/drawing/2014/main" id="{EB569236-2FFA-85FF-D729-BCF9B8E8A692}"/>
              </a:ext>
            </a:extLst>
          </p:cNvPr>
          <p:cNvGrpSpPr/>
          <p:nvPr/>
        </p:nvGrpSpPr>
        <p:grpSpPr>
          <a:xfrm>
            <a:off x="311700" y="906310"/>
            <a:ext cx="3298527" cy="2406378"/>
            <a:chOff x="311700" y="1402967"/>
            <a:chExt cx="3298527" cy="2406378"/>
          </a:xfrm>
        </p:grpSpPr>
        <p:pic>
          <p:nvPicPr>
            <p:cNvPr id="4" name="Picture 3" descr="A diagram of a neuron body&#10;&#10;Description automatically generated">
              <a:extLst>
                <a:ext uri="{FF2B5EF4-FFF2-40B4-BE49-F238E27FC236}">
                  <a16:creationId xmlns:a16="http://schemas.microsoft.com/office/drawing/2014/main" id="{863DF493-271D-93CA-4B54-8B8EBF7BAB41}"/>
                </a:ext>
              </a:extLst>
            </p:cNvPr>
            <p:cNvPicPr>
              <a:picLocks noChangeAspect="1"/>
            </p:cNvPicPr>
            <p:nvPr/>
          </p:nvPicPr>
          <p:blipFill rotWithShape="1">
            <a:blip r:embed="rId10"/>
            <a:srcRect l="24792" r="25417"/>
            <a:stretch/>
          </p:blipFill>
          <p:spPr>
            <a:xfrm>
              <a:off x="311700" y="1403609"/>
              <a:ext cx="3298527" cy="2336282"/>
            </a:xfrm>
            <a:prstGeom prst="rect">
              <a:avLst/>
            </a:prstGeom>
          </p:spPr>
        </p:pic>
        <p:sp>
          <p:nvSpPr>
            <p:cNvPr id="7" name="TextBox 6">
              <a:extLst>
                <a:ext uri="{FF2B5EF4-FFF2-40B4-BE49-F238E27FC236}">
                  <a16:creationId xmlns:a16="http://schemas.microsoft.com/office/drawing/2014/main" id="{0D138216-DF09-4B29-E405-6C1F162FF975}"/>
                </a:ext>
              </a:extLst>
            </p:cNvPr>
            <p:cNvSpPr txBox="1"/>
            <p:nvPr/>
          </p:nvSpPr>
          <p:spPr>
            <a:xfrm>
              <a:off x="1581150" y="3286125"/>
              <a:ext cx="790575" cy="523220"/>
            </a:xfrm>
            <a:prstGeom prst="rect">
              <a:avLst/>
            </a:prstGeom>
            <a:solidFill>
              <a:schemeClr val="lt1"/>
            </a:solidFill>
            <a:ln w="25400">
              <a:solidFill>
                <a:srgbClr val="FF5024"/>
              </a:solidFill>
            </a:ln>
          </p:spPr>
          <p:txBody>
            <a:bodyPr wrap="square" rtlCol="0">
              <a:spAutoFit/>
            </a:bodyPr>
            <a:lstStyle/>
            <a:p>
              <a:r>
                <a:rPr lang="en-US" dirty="0"/>
                <a:t>Neuron</a:t>
              </a:r>
            </a:p>
            <a:p>
              <a:r>
                <a:rPr lang="en-US" dirty="0"/>
                <a:t>Body</a:t>
              </a:r>
            </a:p>
          </p:txBody>
        </p:sp>
        <p:sp>
          <p:nvSpPr>
            <p:cNvPr id="8" name="TextBox 7">
              <a:extLst>
                <a:ext uri="{FF2B5EF4-FFF2-40B4-BE49-F238E27FC236}">
                  <a16:creationId xmlns:a16="http://schemas.microsoft.com/office/drawing/2014/main" id="{99C32D7F-55CE-C7BD-7687-0E664B0436E3}"/>
                </a:ext>
              </a:extLst>
            </p:cNvPr>
            <p:cNvSpPr txBox="1"/>
            <p:nvPr/>
          </p:nvSpPr>
          <p:spPr>
            <a:xfrm>
              <a:off x="2667000" y="3057525"/>
              <a:ext cx="790575" cy="307777"/>
            </a:xfrm>
            <a:prstGeom prst="rect">
              <a:avLst/>
            </a:prstGeom>
            <a:solidFill>
              <a:schemeClr val="lt1"/>
            </a:solidFill>
            <a:ln w="25400">
              <a:solidFill>
                <a:srgbClr val="FF5024"/>
              </a:solidFill>
            </a:ln>
          </p:spPr>
          <p:txBody>
            <a:bodyPr wrap="square" rtlCol="0">
              <a:spAutoFit/>
            </a:bodyPr>
            <a:lstStyle/>
            <a:p>
              <a:r>
                <a:rPr lang="en-US" dirty="0"/>
                <a:t>Output</a:t>
              </a:r>
            </a:p>
          </p:txBody>
        </p:sp>
        <p:sp>
          <p:nvSpPr>
            <p:cNvPr id="9" name="TextBox 8">
              <a:extLst>
                <a:ext uri="{FF2B5EF4-FFF2-40B4-BE49-F238E27FC236}">
                  <a16:creationId xmlns:a16="http://schemas.microsoft.com/office/drawing/2014/main" id="{7C20B56C-A411-5527-7963-AC643F9B92DA}"/>
                </a:ext>
              </a:extLst>
            </p:cNvPr>
            <p:cNvSpPr txBox="1"/>
            <p:nvPr/>
          </p:nvSpPr>
          <p:spPr>
            <a:xfrm>
              <a:off x="438150" y="1402967"/>
              <a:ext cx="723900" cy="307777"/>
            </a:xfrm>
            <a:prstGeom prst="rect">
              <a:avLst/>
            </a:prstGeom>
            <a:solidFill>
              <a:schemeClr val="lt1"/>
            </a:solidFill>
            <a:ln w="25400">
              <a:solidFill>
                <a:srgbClr val="FF5024"/>
              </a:solidFill>
            </a:ln>
          </p:spPr>
          <p:txBody>
            <a:bodyPr wrap="square" rtlCol="0">
              <a:spAutoFit/>
            </a:bodyPr>
            <a:lstStyle/>
            <a:p>
              <a:r>
                <a:rPr lang="en-US" dirty="0"/>
                <a:t>Input</a:t>
              </a:r>
            </a:p>
          </p:txBody>
        </p:sp>
        <p:sp>
          <p:nvSpPr>
            <p:cNvPr id="10" name="TextBox 9">
              <a:extLst>
                <a:ext uri="{FF2B5EF4-FFF2-40B4-BE49-F238E27FC236}">
                  <a16:creationId xmlns:a16="http://schemas.microsoft.com/office/drawing/2014/main" id="{81ABBDCE-5C01-7A5F-83B7-4C848E1F15C8}"/>
                </a:ext>
              </a:extLst>
            </p:cNvPr>
            <p:cNvSpPr txBox="1"/>
            <p:nvPr/>
          </p:nvSpPr>
          <p:spPr>
            <a:xfrm>
              <a:off x="2133600" y="1926829"/>
              <a:ext cx="1323975" cy="307777"/>
            </a:xfrm>
            <a:prstGeom prst="rect">
              <a:avLst/>
            </a:prstGeom>
            <a:solidFill>
              <a:schemeClr val="lt1"/>
            </a:solidFill>
          </p:spPr>
          <p:txBody>
            <a:bodyPr wrap="square" rtlCol="0">
              <a:spAutoFit/>
            </a:bodyPr>
            <a:lstStyle/>
            <a:p>
              <a:endParaRPr lang="en-US" dirty="0"/>
            </a:p>
          </p:txBody>
        </p:sp>
      </p:grpSp>
      <p:pic>
        <p:nvPicPr>
          <p:cNvPr id="26" name="Picture 25" descr="\documentclass{article}&#10;\usepackage{amsmath}&#10;\pagestyle{empty}&#10;\begin{document}&#10;&#10;\begin{equation*}&#10;\tau\frac{\text{d}p(t)}{\text{d}t} = -[p(t)-p_{rest}]+RI(t) &#10;\end{equation*}&#10;&#10;&#10;\end{document}" title="IguanaTex Bitmap Display">
            <a:extLst>
              <a:ext uri="{FF2B5EF4-FFF2-40B4-BE49-F238E27FC236}">
                <a16:creationId xmlns:a16="http://schemas.microsoft.com/office/drawing/2014/main" id="{065187B9-0E62-F6DB-456C-2A8657101605}"/>
              </a:ext>
            </a:extLst>
          </p:cNvPr>
          <p:cNvPicPr>
            <a:picLocks noChangeAspect="1"/>
          </p:cNvPicPr>
          <p:nvPr>
            <p:custDataLst>
              <p:tags r:id="rId1"/>
            </p:custDataLst>
          </p:nvPr>
        </p:nvPicPr>
        <p:blipFill>
          <a:blip r:embed="rId11"/>
          <a:stretch>
            <a:fillRect/>
          </a:stretch>
        </p:blipFill>
        <p:spPr>
          <a:xfrm>
            <a:off x="148534" y="3783462"/>
            <a:ext cx="3908876" cy="591696"/>
          </a:xfrm>
          <a:prstGeom prst="rect">
            <a:avLst/>
          </a:prstGeom>
        </p:spPr>
      </p:pic>
      <p:grpSp>
        <p:nvGrpSpPr>
          <p:cNvPr id="51" name="Group 50">
            <a:extLst>
              <a:ext uri="{FF2B5EF4-FFF2-40B4-BE49-F238E27FC236}">
                <a16:creationId xmlns:a16="http://schemas.microsoft.com/office/drawing/2014/main" id="{39AA9158-0EE9-D332-E800-868A7AEE9635}"/>
              </a:ext>
            </a:extLst>
          </p:cNvPr>
          <p:cNvGrpSpPr/>
          <p:nvPr/>
        </p:nvGrpSpPr>
        <p:grpSpPr>
          <a:xfrm>
            <a:off x="5965527" y="872811"/>
            <a:ext cx="3096027" cy="2473377"/>
            <a:chOff x="5965527" y="872811"/>
            <a:chExt cx="3096027" cy="2473377"/>
          </a:xfrm>
        </p:grpSpPr>
        <p:pic>
          <p:nvPicPr>
            <p:cNvPr id="13" name="Picture 12" descr="A screenshot of a cell phone&#10;&#10;Description automatically generated">
              <a:extLst>
                <a:ext uri="{FF2B5EF4-FFF2-40B4-BE49-F238E27FC236}">
                  <a16:creationId xmlns:a16="http://schemas.microsoft.com/office/drawing/2014/main" id="{F3C647E1-1AF0-BDE2-5B84-1FCDEFCF57B4}"/>
                </a:ext>
              </a:extLst>
            </p:cNvPr>
            <p:cNvPicPr>
              <a:picLocks noChangeAspect="1"/>
            </p:cNvPicPr>
            <p:nvPr/>
          </p:nvPicPr>
          <p:blipFill rotWithShape="1">
            <a:blip r:embed="rId12"/>
            <a:srcRect l="9851" t="55299" r="17726" b="1683"/>
            <a:stretch/>
          </p:blipFill>
          <p:spPr>
            <a:xfrm>
              <a:off x="5965527" y="872811"/>
              <a:ext cx="3096027" cy="2473377"/>
            </a:xfrm>
            <a:prstGeom prst="rect">
              <a:avLst/>
            </a:prstGeom>
          </p:spPr>
        </p:pic>
        <p:pic>
          <p:nvPicPr>
            <p:cNvPr id="19" name="Picture 18" descr="\documentclass{article}&#10;\usepackage{amsmath}&#10;\pagestyle{empty}&#10;\begin{document}&#10;&#10;\begin{equation*}&#10;I(t)&#10;\end{equation*}&#10;&#10;&#10;\end{document}" title="IguanaTex Bitmap Display">
              <a:extLst>
                <a:ext uri="{FF2B5EF4-FFF2-40B4-BE49-F238E27FC236}">
                  <a16:creationId xmlns:a16="http://schemas.microsoft.com/office/drawing/2014/main" id="{A2C1E1DD-3488-039F-7049-CFD91C13E162}"/>
                </a:ext>
              </a:extLst>
            </p:cNvPr>
            <p:cNvPicPr>
              <a:picLocks noChangeAspect="1"/>
            </p:cNvPicPr>
            <p:nvPr>
              <p:custDataLst>
                <p:tags r:id="rId6"/>
              </p:custDataLst>
            </p:nvPr>
          </p:nvPicPr>
          <p:blipFill>
            <a:blip r:embed="rId13"/>
            <a:stretch>
              <a:fillRect/>
            </a:stretch>
          </p:blipFill>
          <p:spPr>
            <a:xfrm>
              <a:off x="6107318" y="1342968"/>
              <a:ext cx="387048" cy="254476"/>
            </a:xfrm>
            <a:prstGeom prst="rect">
              <a:avLst/>
            </a:prstGeom>
            <a:solidFill>
              <a:schemeClr val="bg1"/>
            </a:solidFill>
          </p:spPr>
        </p:pic>
        <p:grpSp>
          <p:nvGrpSpPr>
            <p:cNvPr id="50" name="Group 49">
              <a:extLst>
                <a:ext uri="{FF2B5EF4-FFF2-40B4-BE49-F238E27FC236}">
                  <a16:creationId xmlns:a16="http://schemas.microsoft.com/office/drawing/2014/main" id="{AC1C9F52-9C7B-197D-6792-CF78F7AA423E}"/>
                </a:ext>
              </a:extLst>
            </p:cNvPr>
            <p:cNvGrpSpPr/>
            <p:nvPr/>
          </p:nvGrpSpPr>
          <p:grpSpPr>
            <a:xfrm>
              <a:off x="5965527" y="1941226"/>
              <a:ext cx="528839" cy="307504"/>
              <a:chOff x="5965527" y="1941226"/>
              <a:chExt cx="528839" cy="307504"/>
            </a:xfrm>
          </p:grpSpPr>
          <p:sp>
            <p:nvSpPr>
              <p:cNvPr id="22" name="TextBox 21">
                <a:extLst>
                  <a:ext uri="{FF2B5EF4-FFF2-40B4-BE49-F238E27FC236}">
                    <a16:creationId xmlns:a16="http://schemas.microsoft.com/office/drawing/2014/main" id="{9342E686-67DD-26B7-9C70-E04F7A0EE865}"/>
                  </a:ext>
                </a:extLst>
              </p:cNvPr>
              <p:cNvSpPr txBox="1"/>
              <p:nvPr/>
            </p:nvSpPr>
            <p:spPr>
              <a:xfrm>
                <a:off x="5965527" y="1941226"/>
                <a:ext cx="528839" cy="307504"/>
              </a:xfrm>
              <a:prstGeom prst="rect">
                <a:avLst/>
              </a:prstGeom>
              <a:solidFill>
                <a:schemeClr val="bg1"/>
              </a:solidFill>
            </p:spPr>
            <p:txBody>
              <a:bodyPr wrap="square" rtlCol="0">
                <a:spAutoFit/>
              </a:bodyPr>
              <a:lstStyle/>
              <a:p>
                <a:endParaRPr lang="en-US" dirty="0"/>
              </a:p>
            </p:txBody>
          </p:sp>
          <p:pic>
            <p:nvPicPr>
              <p:cNvPr id="21" name="Picture 20" descr="\documentclass{article}&#10;\usepackage{amsmath}&#10;\pagestyle{empty}&#10;\begin{document}&#10;&#10;\begin{equation*}&#10;p(t)&#10;\end{equation*}&#10;&#10;&#10;\end{document}" title="IguanaTex Bitmap Display">
                <a:extLst>
                  <a:ext uri="{FF2B5EF4-FFF2-40B4-BE49-F238E27FC236}">
                    <a16:creationId xmlns:a16="http://schemas.microsoft.com/office/drawing/2014/main" id="{DF91CDE7-9FCC-DB50-1BB5-0E6F9EB3A2ED}"/>
                  </a:ext>
                </a:extLst>
              </p:cNvPr>
              <p:cNvPicPr>
                <a:picLocks noChangeAspect="1"/>
              </p:cNvPicPr>
              <p:nvPr>
                <p:custDataLst>
                  <p:tags r:id="rId8"/>
                </p:custDataLst>
              </p:nvPr>
            </p:nvPicPr>
            <p:blipFill>
              <a:blip r:embed="rId14"/>
              <a:stretch>
                <a:fillRect/>
              </a:stretch>
            </p:blipFill>
            <p:spPr>
              <a:xfrm>
                <a:off x="6021815" y="1994254"/>
                <a:ext cx="400762" cy="254476"/>
              </a:xfrm>
              <a:prstGeom prst="rect">
                <a:avLst/>
              </a:prstGeom>
            </p:spPr>
          </p:pic>
        </p:grpSp>
        <p:pic>
          <p:nvPicPr>
            <p:cNvPr id="24" name="Picture 23" descr="\documentclass{article}&#10;\usepackage{amsmath}&#10;\pagestyle{empty}&#10;\begin{document}&#10;&#10;\begin{equation*}&#10;S(t)&#10;\end{equation*}&#10;&#10;&#10;\end{document}" title="IguanaTex Bitmap Display">
              <a:extLst>
                <a:ext uri="{FF2B5EF4-FFF2-40B4-BE49-F238E27FC236}">
                  <a16:creationId xmlns:a16="http://schemas.microsoft.com/office/drawing/2014/main" id="{5CAA0EF7-26E9-A699-5F2A-B6FCBCF96622}"/>
                </a:ext>
              </a:extLst>
            </p:cNvPr>
            <p:cNvPicPr>
              <a:picLocks noChangeAspect="1"/>
            </p:cNvPicPr>
            <p:nvPr>
              <p:custDataLst>
                <p:tags r:id="rId7"/>
              </p:custDataLst>
            </p:nvPr>
          </p:nvPicPr>
          <p:blipFill>
            <a:blip r:embed="rId15"/>
            <a:stretch>
              <a:fillRect/>
            </a:stretch>
          </p:blipFill>
          <p:spPr>
            <a:xfrm>
              <a:off x="6072271" y="2733217"/>
              <a:ext cx="422095" cy="254476"/>
            </a:xfrm>
            <a:prstGeom prst="rect">
              <a:avLst/>
            </a:prstGeom>
            <a:solidFill>
              <a:schemeClr val="bg1"/>
            </a:solidFill>
          </p:spPr>
        </p:pic>
      </p:grpSp>
      <p:grpSp>
        <p:nvGrpSpPr>
          <p:cNvPr id="46" name="Group 45">
            <a:extLst>
              <a:ext uri="{FF2B5EF4-FFF2-40B4-BE49-F238E27FC236}">
                <a16:creationId xmlns:a16="http://schemas.microsoft.com/office/drawing/2014/main" id="{12C401EE-7C52-5CF2-F04B-C95A46C0BCE8}"/>
              </a:ext>
            </a:extLst>
          </p:cNvPr>
          <p:cNvGrpSpPr/>
          <p:nvPr/>
        </p:nvGrpSpPr>
        <p:grpSpPr>
          <a:xfrm>
            <a:off x="3918744" y="1060198"/>
            <a:ext cx="1993411" cy="2230919"/>
            <a:chOff x="3893681" y="1032740"/>
            <a:chExt cx="1993411" cy="2230919"/>
          </a:xfrm>
        </p:grpSpPr>
        <p:grpSp>
          <p:nvGrpSpPr>
            <p:cNvPr id="40" name="Group 39">
              <a:extLst>
                <a:ext uri="{FF2B5EF4-FFF2-40B4-BE49-F238E27FC236}">
                  <a16:creationId xmlns:a16="http://schemas.microsoft.com/office/drawing/2014/main" id="{1F0E3086-D801-44A4-B753-A615E5C57200}"/>
                </a:ext>
              </a:extLst>
            </p:cNvPr>
            <p:cNvGrpSpPr/>
            <p:nvPr/>
          </p:nvGrpSpPr>
          <p:grpSpPr>
            <a:xfrm>
              <a:off x="3893681" y="1032740"/>
              <a:ext cx="1993411" cy="2124476"/>
              <a:chOff x="3893681" y="1032740"/>
              <a:chExt cx="1993411" cy="2124476"/>
            </a:xfrm>
          </p:grpSpPr>
          <p:pic>
            <p:nvPicPr>
              <p:cNvPr id="6" name="Picture 5" descr="A diagram of a circuit&#10;&#10;Description automatically generated">
                <a:extLst>
                  <a:ext uri="{FF2B5EF4-FFF2-40B4-BE49-F238E27FC236}">
                    <a16:creationId xmlns:a16="http://schemas.microsoft.com/office/drawing/2014/main" id="{557D5B27-A9A7-555C-A2E2-BAA71485755C}"/>
                  </a:ext>
                </a:extLst>
              </p:cNvPr>
              <p:cNvPicPr>
                <a:picLocks noChangeAspect="1"/>
              </p:cNvPicPr>
              <p:nvPr/>
            </p:nvPicPr>
            <p:blipFill>
              <a:blip r:embed="rId16"/>
              <a:stretch>
                <a:fillRect/>
              </a:stretch>
            </p:blipFill>
            <p:spPr>
              <a:xfrm>
                <a:off x="3893681" y="1032740"/>
                <a:ext cx="1993411" cy="2124476"/>
              </a:xfrm>
              <a:prstGeom prst="rect">
                <a:avLst/>
              </a:prstGeom>
            </p:spPr>
          </p:pic>
          <p:grpSp>
            <p:nvGrpSpPr>
              <p:cNvPr id="32" name="Group 31">
                <a:extLst>
                  <a:ext uri="{FF2B5EF4-FFF2-40B4-BE49-F238E27FC236}">
                    <a16:creationId xmlns:a16="http://schemas.microsoft.com/office/drawing/2014/main" id="{F2F4A03C-1B7C-C8EC-C96D-BA1179616E4A}"/>
                  </a:ext>
                </a:extLst>
              </p:cNvPr>
              <p:cNvGrpSpPr/>
              <p:nvPr/>
            </p:nvGrpSpPr>
            <p:grpSpPr>
              <a:xfrm>
                <a:off x="4075888" y="2248730"/>
                <a:ext cx="186220" cy="200055"/>
                <a:chOff x="4075888" y="2248730"/>
                <a:chExt cx="186220" cy="200055"/>
              </a:xfrm>
            </p:grpSpPr>
            <p:sp>
              <p:nvSpPr>
                <p:cNvPr id="31" name="TextBox 30">
                  <a:extLst>
                    <a:ext uri="{FF2B5EF4-FFF2-40B4-BE49-F238E27FC236}">
                      <a16:creationId xmlns:a16="http://schemas.microsoft.com/office/drawing/2014/main" id="{031E07EF-7581-95A2-F5D9-81C0809B58BD}"/>
                    </a:ext>
                  </a:extLst>
                </p:cNvPr>
                <p:cNvSpPr txBox="1"/>
                <p:nvPr/>
              </p:nvSpPr>
              <p:spPr>
                <a:xfrm>
                  <a:off x="4106895" y="2248730"/>
                  <a:ext cx="155213" cy="200055"/>
                </a:xfrm>
                <a:prstGeom prst="rect">
                  <a:avLst/>
                </a:prstGeom>
                <a:solidFill>
                  <a:schemeClr val="lt1"/>
                </a:solidFill>
              </p:spPr>
              <p:txBody>
                <a:bodyPr wrap="square" rtlCol="0">
                  <a:spAutoFit/>
                </a:bodyPr>
                <a:lstStyle/>
                <a:p>
                  <a:r>
                    <a:rPr lang="en-US" sz="700" dirty="0"/>
                    <a:t>  </a:t>
                  </a:r>
                </a:p>
              </p:txBody>
            </p:sp>
            <p:pic>
              <p:nvPicPr>
                <p:cNvPr id="30" name="Picture 29" descr="\documentclass{article}&#10;\usepackage{amsmath}&#10;\pagestyle{empty}&#10;\begin{document}&#10;&#10;\Huge&#10;\begin{equation*}&#10;R&#10;\end{equation*}&#10;&#10;&#10;\end{document}" title="IguanaTex Bitmap Display">
                  <a:extLst>
                    <a:ext uri="{FF2B5EF4-FFF2-40B4-BE49-F238E27FC236}">
                      <a16:creationId xmlns:a16="http://schemas.microsoft.com/office/drawing/2014/main" id="{E4F91A7D-DD1A-5789-73D4-DD22C2F1B997}"/>
                    </a:ext>
                  </a:extLst>
                </p:cNvPr>
                <p:cNvPicPr>
                  <a:picLocks noChangeAspect="1"/>
                </p:cNvPicPr>
                <p:nvPr>
                  <p:custDataLst>
                    <p:tags r:id="rId5"/>
                  </p:custDataLst>
                </p:nvPr>
              </p:nvPicPr>
              <p:blipFill>
                <a:blip r:embed="rId17"/>
                <a:stretch>
                  <a:fillRect/>
                </a:stretch>
              </p:blipFill>
              <p:spPr>
                <a:xfrm>
                  <a:off x="4075888" y="2258133"/>
                  <a:ext cx="185477" cy="188062"/>
                </a:xfrm>
                <a:prstGeom prst="rect">
                  <a:avLst/>
                </a:prstGeom>
              </p:spPr>
            </p:pic>
          </p:grpSp>
          <p:grpSp>
            <p:nvGrpSpPr>
              <p:cNvPr id="39" name="Group 38">
                <a:extLst>
                  <a:ext uri="{FF2B5EF4-FFF2-40B4-BE49-F238E27FC236}">
                    <a16:creationId xmlns:a16="http://schemas.microsoft.com/office/drawing/2014/main" id="{644D743C-DC3A-8739-E59C-E9510CA4924B}"/>
                  </a:ext>
                </a:extLst>
              </p:cNvPr>
              <p:cNvGrpSpPr/>
              <p:nvPr/>
            </p:nvGrpSpPr>
            <p:grpSpPr>
              <a:xfrm>
                <a:off x="5635001" y="2210842"/>
                <a:ext cx="209907" cy="227243"/>
                <a:chOff x="5635001" y="2210842"/>
                <a:chExt cx="209907" cy="227243"/>
              </a:xfrm>
            </p:grpSpPr>
            <p:grpSp>
              <p:nvGrpSpPr>
                <p:cNvPr id="36" name="Group 35">
                  <a:extLst>
                    <a:ext uri="{FF2B5EF4-FFF2-40B4-BE49-F238E27FC236}">
                      <a16:creationId xmlns:a16="http://schemas.microsoft.com/office/drawing/2014/main" id="{F76015E1-78DA-040B-052B-289FACB201F3}"/>
                    </a:ext>
                  </a:extLst>
                </p:cNvPr>
                <p:cNvGrpSpPr/>
                <p:nvPr/>
              </p:nvGrpSpPr>
              <p:grpSpPr>
                <a:xfrm>
                  <a:off x="5635001" y="2210842"/>
                  <a:ext cx="177351" cy="223446"/>
                  <a:chOff x="5635001" y="2210842"/>
                  <a:chExt cx="177351" cy="223446"/>
                </a:xfrm>
              </p:grpSpPr>
              <p:sp>
                <p:nvSpPr>
                  <p:cNvPr id="33" name="TextBox 32">
                    <a:extLst>
                      <a:ext uri="{FF2B5EF4-FFF2-40B4-BE49-F238E27FC236}">
                        <a16:creationId xmlns:a16="http://schemas.microsoft.com/office/drawing/2014/main" id="{52F54C7D-3F42-A939-76B4-F1F3945AEBC5}"/>
                      </a:ext>
                    </a:extLst>
                  </p:cNvPr>
                  <p:cNvSpPr txBox="1"/>
                  <p:nvPr/>
                </p:nvSpPr>
                <p:spPr>
                  <a:xfrm rot="2099041">
                    <a:off x="5681383" y="2210842"/>
                    <a:ext cx="130969" cy="223446"/>
                  </a:xfrm>
                  <a:prstGeom prst="rect">
                    <a:avLst/>
                  </a:prstGeom>
                  <a:solidFill>
                    <a:schemeClr val="lt1"/>
                  </a:solidFill>
                </p:spPr>
                <p:txBody>
                  <a:bodyPr wrap="square" rtlCol="0">
                    <a:spAutoFit/>
                  </a:bodyPr>
                  <a:lstStyle/>
                  <a:p>
                    <a:endParaRPr lang="en-US" sz="600" dirty="0"/>
                  </a:p>
                </p:txBody>
              </p:sp>
              <p:sp>
                <p:nvSpPr>
                  <p:cNvPr id="34" name="TextBox 33">
                    <a:extLst>
                      <a:ext uri="{FF2B5EF4-FFF2-40B4-BE49-F238E27FC236}">
                        <a16:creationId xmlns:a16="http://schemas.microsoft.com/office/drawing/2014/main" id="{46151122-3684-7FF2-C837-53E717BEABAC}"/>
                      </a:ext>
                    </a:extLst>
                  </p:cNvPr>
                  <p:cNvSpPr txBox="1"/>
                  <p:nvPr/>
                </p:nvSpPr>
                <p:spPr>
                  <a:xfrm rot="19933949">
                    <a:off x="5635001" y="2251856"/>
                    <a:ext cx="87143" cy="107722"/>
                  </a:xfrm>
                  <a:prstGeom prst="rect">
                    <a:avLst/>
                  </a:prstGeom>
                  <a:solidFill>
                    <a:schemeClr val="lt1"/>
                  </a:solidFill>
                </p:spPr>
                <p:txBody>
                  <a:bodyPr wrap="square" rtlCol="0">
                    <a:spAutoFit/>
                  </a:bodyPr>
                  <a:lstStyle/>
                  <a:p>
                    <a:endParaRPr lang="en-US" sz="100" dirty="0"/>
                  </a:p>
                </p:txBody>
              </p:sp>
            </p:grpSp>
            <p:pic>
              <p:nvPicPr>
                <p:cNvPr id="38" name="Picture 37" descr="\documentclass{article}&#10;\usepackage{amsmath}&#10;\pagestyle{empty}&#10;\begin{document}&#10;&#10;\begin{equation*}&#10;C&#10;\end{equation*}&#10;&#10;&#10;\end{document}" title="IguanaTex Bitmap Display">
                  <a:extLst>
                    <a:ext uri="{FF2B5EF4-FFF2-40B4-BE49-F238E27FC236}">
                      <a16:creationId xmlns:a16="http://schemas.microsoft.com/office/drawing/2014/main" id="{79E37148-1199-489A-E7DC-101E42DD823D}"/>
                    </a:ext>
                  </a:extLst>
                </p:cNvPr>
                <p:cNvPicPr>
                  <a:picLocks noChangeAspect="1"/>
                </p:cNvPicPr>
                <p:nvPr>
                  <p:custDataLst>
                    <p:tags r:id="rId4"/>
                  </p:custDataLst>
                </p:nvPr>
              </p:nvPicPr>
              <p:blipFill>
                <a:blip r:embed="rId18"/>
                <a:stretch>
                  <a:fillRect/>
                </a:stretch>
              </p:blipFill>
              <p:spPr>
                <a:xfrm>
                  <a:off x="5663575" y="2253704"/>
                  <a:ext cx="181333" cy="184381"/>
                </a:xfrm>
                <a:prstGeom prst="rect">
                  <a:avLst/>
                </a:prstGeom>
              </p:spPr>
            </p:pic>
          </p:grpSp>
        </p:grpSp>
        <p:pic>
          <p:nvPicPr>
            <p:cNvPr id="45" name="Picture 44" descr="\documentclass{article}&#10;\usepackage{amsmath}&#10;\usepackage{amsfonts}&#10;\usepackage{bm}&#10;\usepackage{mathtools}&#10;\pagestyle{empty}&#10;\usepackage{physics}&#10;&#10;\begin{document}&#10;&#10;\begin{align*}&#10;\tau \vcentcolon= RC&#10;\end{align*}&#10;&#10;&#10;&#10;&#10;\end{document}" title="IguanaTex Bitmap Display">
              <a:extLst>
                <a:ext uri="{FF2B5EF4-FFF2-40B4-BE49-F238E27FC236}">
                  <a16:creationId xmlns:a16="http://schemas.microsoft.com/office/drawing/2014/main" id="{71EDFC80-FC05-F0C9-DAAB-BEBE07863AA7}"/>
                </a:ext>
              </a:extLst>
            </p:cNvPr>
            <p:cNvPicPr>
              <a:picLocks noChangeAspect="1"/>
            </p:cNvPicPr>
            <p:nvPr>
              <p:custDataLst>
                <p:tags r:id="rId3"/>
              </p:custDataLst>
            </p:nvPr>
          </p:nvPicPr>
          <p:blipFill>
            <a:blip r:embed="rId19"/>
            <a:stretch>
              <a:fillRect/>
            </a:stretch>
          </p:blipFill>
          <p:spPr>
            <a:xfrm>
              <a:off x="4430219" y="3080802"/>
              <a:ext cx="920332" cy="182857"/>
            </a:xfrm>
            <a:prstGeom prst="rect">
              <a:avLst/>
            </a:prstGeom>
          </p:spPr>
        </p:pic>
      </p:grpSp>
      <p:grpSp>
        <p:nvGrpSpPr>
          <p:cNvPr id="23" name="Group 22">
            <a:extLst>
              <a:ext uri="{FF2B5EF4-FFF2-40B4-BE49-F238E27FC236}">
                <a16:creationId xmlns:a16="http://schemas.microsoft.com/office/drawing/2014/main" id="{11A405B8-D808-E048-B22C-E2DCAC43A84B}"/>
              </a:ext>
            </a:extLst>
          </p:cNvPr>
          <p:cNvGrpSpPr/>
          <p:nvPr/>
        </p:nvGrpSpPr>
        <p:grpSpPr>
          <a:xfrm>
            <a:off x="1176727" y="3031103"/>
            <a:ext cx="3650401" cy="1276147"/>
            <a:chOff x="1176727" y="3031103"/>
            <a:chExt cx="3650401" cy="1276147"/>
          </a:xfrm>
        </p:grpSpPr>
        <p:sp>
          <p:nvSpPr>
            <p:cNvPr id="15" name="Arc 14">
              <a:extLst>
                <a:ext uri="{FF2B5EF4-FFF2-40B4-BE49-F238E27FC236}">
                  <a16:creationId xmlns:a16="http://schemas.microsoft.com/office/drawing/2014/main" id="{8913CE4F-98C1-BAC1-D79C-13F1C67F78D0}"/>
                </a:ext>
              </a:extLst>
            </p:cNvPr>
            <p:cNvSpPr/>
            <p:nvPr/>
          </p:nvSpPr>
          <p:spPr>
            <a:xfrm>
              <a:off x="4305087" y="3031103"/>
              <a:ext cx="522041" cy="522041"/>
            </a:xfrm>
            <a:prstGeom prst="arc">
              <a:avLst>
                <a:gd name="adj1" fmla="val 28252"/>
                <a:gd name="adj2" fmla="val 540003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8425217A-6D07-8DEA-BB31-1FCDEA14EC65}"/>
                </a:ext>
              </a:extLst>
            </p:cNvPr>
            <p:cNvCxnSpPr/>
            <p:nvPr/>
          </p:nvCxnSpPr>
          <p:spPr>
            <a:xfrm flipH="1">
              <a:off x="1513316" y="3550937"/>
              <a:ext cx="3058684"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0" name="Arc 19">
              <a:extLst>
                <a:ext uri="{FF2B5EF4-FFF2-40B4-BE49-F238E27FC236}">
                  <a16:creationId xmlns:a16="http://schemas.microsoft.com/office/drawing/2014/main" id="{99C29F2D-F012-5F51-A685-92DCFB427744}"/>
                </a:ext>
              </a:extLst>
            </p:cNvPr>
            <p:cNvSpPr/>
            <p:nvPr/>
          </p:nvSpPr>
          <p:spPr>
            <a:xfrm>
              <a:off x="1176727" y="3550937"/>
              <a:ext cx="756313" cy="756313"/>
            </a:xfrm>
            <a:prstGeom prst="arc">
              <a:avLst>
                <a:gd name="adj1" fmla="val 10459986"/>
                <a:gd name="adj2" fmla="val 16318770"/>
              </a:avLst>
            </a:prstGeom>
            <a:ln w="25400">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pic>
        <p:nvPicPr>
          <p:cNvPr id="28" name="Picture 27" descr="\documentclass{article}&#10;\usepackage{amsmath}&#10;\usepackage{amsfonts}&#10;\usepackage{bm}&#10;\usepackage{mathtools}&#10;\pagestyle{empty}&#10;\usepackage{physics}&#10;&#10;&#10;\begin{document}&#10;&#10;&#10;&#10;\begin{equation*}&#10; p(t)  = p_{rest} + \frac{R}{\tau}\int_0^t \mathrm{e}^{-s/\tau}I(t-s)\text{d}t&#10;\end{equation*}&#10;&#10;&#10;\end{document}" title="IguanaTex Bitmap Display">
            <a:extLst>
              <a:ext uri="{FF2B5EF4-FFF2-40B4-BE49-F238E27FC236}">
                <a16:creationId xmlns:a16="http://schemas.microsoft.com/office/drawing/2014/main" id="{345604F4-F673-1393-A223-864677ADD1F4}"/>
              </a:ext>
            </a:extLst>
          </p:cNvPr>
          <p:cNvPicPr>
            <a:picLocks noChangeAspect="1"/>
          </p:cNvPicPr>
          <p:nvPr>
            <p:custDataLst>
              <p:tags r:id="rId2"/>
            </p:custDataLst>
          </p:nvPr>
        </p:nvPicPr>
        <p:blipFill>
          <a:blip r:embed="rId20"/>
          <a:stretch>
            <a:fillRect/>
          </a:stretch>
        </p:blipFill>
        <p:spPr>
          <a:xfrm>
            <a:off x="4987671" y="3791393"/>
            <a:ext cx="3925333" cy="626286"/>
          </a:xfrm>
          <a:prstGeom prst="rect">
            <a:avLst/>
          </a:prstGeom>
        </p:spPr>
      </p:pic>
      <p:cxnSp>
        <p:nvCxnSpPr>
          <p:cNvPr id="35" name="Straight Arrow Connector 34">
            <a:extLst>
              <a:ext uri="{FF2B5EF4-FFF2-40B4-BE49-F238E27FC236}">
                <a16:creationId xmlns:a16="http://schemas.microsoft.com/office/drawing/2014/main" id="{DDFC4B6A-D5AD-2BE0-1371-8D1788524964}"/>
              </a:ext>
            </a:extLst>
          </p:cNvPr>
          <p:cNvCxnSpPr/>
          <p:nvPr/>
        </p:nvCxnSpPr>
        <p:spPr>
          <a:xfrm>
            <a:off x="4286428" y="4108175"/>
            <a:ext cx="54070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6194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731B2-A3CE-58A4-3273-3AEC693E7A7E}"/>
              </a:ext>
            </a:extLst>
          </p:cNvPr>
          <p:cNvSpPr>
            <a:spLocks noGrp="1"/>
          </p:cNvSpPr>
          <p:nvPr>
            <p:ph type="title"/>
          </p:nvPr>
        </p:nvSpPr>
        <p:spPr/>
        <p:txBody>
          <a:bodyPr/>
          <a:lstStyle/>
          <a:p>
            <a:pPr algn="ctr"/>
            <a:r>
              <a:rPr lang="en-US" dirty="0"/>
              <a:t>Reset Mechanism</a:t>
            </a:r>
          </a:p>
        </p:txBody>
      </p:sp>
      <p:pic>
        <p:nvPicPr>
          <p:cNvPr id="4" name="Picture 3" descr="\documentclass{article}&#10;\usepackage{amsmath}&#10;\usepackage{amsfonts}&#10;\usepackage{bm}&#10;\usepackage{mathtools}&#10;\pagestyle{empty}&#10;\usepackage{physics}&#10;&#10;\begin{document}&#10;&#10;\begin{equation*}&#10;\lim_{\varepsilon \to 0^+} p(t_f+\varepsilon) = p_{rest}\qquad \forall t_f\in\mathcal{F}.&#10;\end{equation*}&#10;&#10;&#10;\end{document}" hidden="1" title="IguanaTex Bitmap Display">
            <a:extLst>
              <a:ext uri="{FF2B5EF4-FFF2-40B4-BE49-F238E27FC236}">
                <a16:creationId xmlns:a16="http://schemas.microsoft.com/office/drawing/2014/main" id="{FA51F339-44FA-0376-1E2C-FE8F7C46ABE0}"/>
              </a:ext>
            </a:extLst>
          </p:cNvPr>
          <p:cNvPicPr>
            <a:picLocks noChangeAspect="1"/>
          </p:cNvPicPr>
          <p:nvPr>
            <p:custDataLst>
              <p:tags r:id="rId1"/>
            </p:custDataLst>
          </p:nvPr>
        </p:nvPicPr>
        <p:blipFill>
          <a:blip r:embed="rId11"/>
          <a:stretch>
            <a:fillRect/>
          </a:stretch>
        </p:blipFill>
        <p:spPr>
          <a:xfrm>
            <a:off x="2024592" y="2619264"/>
            <a:ext cx="5094814" cy="492852"/>
          </a:xfrm>
          <a:prstGeom prst="rect">
            <a:avLst/>
          </a:prstGeom>
        </p:spPr>
      </p:pic>
      <p:pic>
        <p:nvPicPr>
          <p:cNvPr id="6" name="Picture 5" descr="\documentclass{article}&#10;\usepackage{amsmath}&#10;\usepackage{amsfonts}&#10;\usepackage{bm}&#10;\usepackage{mathtools}&#10;\pagestyle{empty}&#10;\usepackage{physics}&#10;&#10;&#10;\begin{document}&#10;&#10;&#10;&#10;\begin{equation*}&#10;Q:=\int_{t_0}^{t_1} I_r(t) \text{d}t&#10;\end{equation*}&#10;&#10;&#10;\end{document}" hidden="1" title="IguanaTex Bitmap Display">
            <a:extLst>
              <a:ext uri="{FF2B5EF4-FFF2-40B4-BE49-F238E27FC236}">
                <a16:creationId xmlns:a16="http://schemas.microsoft.com/office/drawing/2014/main" id="{B58E3ADE-5694-C2FB-9174-ED60922ACD3E}"/>
              </a:ext>
            </a:extLst>
          </p:cNvPr>
          <p:cNvPicPr>
            <a:picLocks noChangeAspect="1"/>
          </p:cNvPicPr>
          <p:nvPr>
            <p:custDataLst>
              <p:tags r:id="rId2"/>
            </p:custDataLst>
          </p:nvPr>
        </p:nvPicPr>
        <p:blipFill>
          <a:blip r:embed="rId12"/>
          <a:stretch>
            <a:fillRect/>
          </a:stretch>
        </p:blipFill>
        <p:spPr>
          <a:xfrm>
            <a:off x="3936432" y="2668187"/>
            <a:ext cx="1813333" cy="652190"/>
          </a:xfrm>
          <a:prstGeom prst="rect">
            <a:avLst/>
          </a:prstGeom>
        </p:spPr>
      </p:pic>
      <p:pic>
        <p:nvPicPr>
          <p:cNvPr id="15" name="Picture 14" descr="\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hidden="1" title="IguanaTex Bitmap Display">
            <a:extLst>
              <a:ext uri="{FF2B5EF4-FFF2-40B4-BE49-F238E27FC236}">
                <a16:creationId xmlns:a16="http://schemas.microsoft.com/office/drawing/2014/main" id="{F229BEB5-3041-F512-CE8B-EE43C5819357}"/>
              </a:ext>
            </a:extLst>
          </p:cNvPr>
          <p:cNvPicPr>
            <a:picLocks noChangeAspect="1"/>
          </p:cNvPicPr>
          <p:nvPr>
            <p:custDataLst>
              <p:tags r:id="rId3"/>
            </p:custDataLst>
          </p:nvPr>
        </p:nvPicPr>
        <p:blipFill>
          <a:blip r:embed="rId13"/>
          <a:stretch>
            <a:fillRect/>
          </a:stretch>
        </p:blipFill>
        <p:spPr>
          <a:xfrm>
            <a:off x="2860597" y="1940131"/>
            <a:ext cx="3568762" cy="1263238"/>
          </a:xfrm>
          <a:prstGeom prst="rect">
            <a:avLst/>
          </a:prstGeom>
        </p:spPr>
      </p:pic>
      <p:pic>
        <p:nvPicPr>
          <p:cNvPr id="10" name="Picture 9" descr="\documentclass{article}&#10;\usepackage{amsmath}&#10;\usepackage{amsfonts}&#10;\usepackage{bm}&#10;\usepackage{mathtools}&#10;\pagestyle{empty}&#10;\usepackage{physics}&#10;&#10;&#10;\begin{document}&#10;&#10;&#10;&#10;\begin{equation*}&#10;Q =  C(p_{rest}-\theta)&#10;\end{equation*}&#10;&#10;&#10;\end{document}" hidden="1" title="IguanaTex Bitmap Display">
            <a:extLst>
              <a:ext uri="{FF2B5EF4-FFF2-40B4-BE49-F238E27FC236}">
                <a16:creationId xmlns:a16="http://schemas.microsoft.com/office/drawing/2014/main" id="{708A542C-877C-6364-CB1A-E744897EE885}"/>
              </a:ext>
            </a:extLst>
          </p:cNvPr>
          <p:cNvPicPr>
            <a:picLocks noChangeAspect="1"/>
          </p:cNvPicPr>
          <p:nvPr>
            <p:custDataLst>
              <p:tags r:id="rId4"/>
            </p:custDataLst>
          </p:nvPr>
        </p:nvPicPr>
        <p:blipFill>
          <a:blip r:embed="rId14"/>
          <a:stretch>
            <a:fillRect/>
          </a:stretch>
        </p:blipFill>
        <p:spPr>
          <a:xfrm>
            <a:off x="3924241" y="2867044"/>
            <a:ext cx="1837714" cy="254476"/>
          </a:xfrm>
          <a:prstGeom prst="rect">
            <a:avLst/>
          </a:prstGeom>
        </p:spPr>
      </p:pic>
      <p:pic>
        <p:nvPicPr>
          <p:cNvPr id="12" name="Picture 11" descr="\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hidden="1" title="IguanaTex Bitmap Display">
            <a:extLst>
              <a:ext uri="{FF2B5EF4-FFF2-40B4-BE49-F238E27FC236}">
                <a16:creationId xmlns:a16="http://schemas.microsoft.com/office/drawing/2014/main" id="{8F87710B-DE10-83D6-6FC7-9C21934517EE}"/>
              </a:ext>
            </a:extLst>
          </p:cNvPr>
          <p:cNvPicPr>
            <a:picLocks noChangeAspect="1"/>
          </p:cNvPicPr>
          <p:nvPr>
            <p:custDataLst>
              <p:tags r:id="rId5"/>
            </p:custDataLst>
          </p:nvPr>
        </p:nvPicPr>
        <p:blipFill>
          <a:blip r:embed="rId15"/>
          <a:stretch>
            <a:fillRect/>
          </a:stretch>
        </p:blipFill>
        <p:spPr>
          <a:xfrm>
            <a:off x="1706336" y="2664378"/>
            <a:ext cx="6273524" cy="659809"/>
          </a:xfrm>
          <a:prstGeom prst="rect">
            <a:avLst/>
          </a:prstGeom>
        </p:spPr>
      </p:pic>
      <p:pic>
        <p:nvPicPr>
          <p:cNvPr id="17" name="Picture 16" descr="\documentclass{article}&#10;\usepackage{amsmath}&#10;\usepackage{amsfonts}&#10;\usepackage{bm}&#10;\usepackage{mathtools}&#10;\pagestyle{empty}&#10;\usepackage{physics}&#10;&#10;&#10;\begin{document}&#10;&#10;&#10;&#10;\begin{equation*}&#10;I_r(t)&#10;\end{equation*}&#10;&#10;&#10;\end{document}" hidden="1" title="IguanaTex Bitmap Display">
            <a:extLst>
              <a:ext uri="{FF2B5EF4-FFF2-40B4-BE49-F238E27FC236}">
                <a16:creationId xmlns:a16="http://schemas.microsoft.com/office/drawing/2014/main" id="{F816B59D-8A17-F050-3EDE-25019A7BD1D9}"/>
              </a:ext>
            </a:extLst>
          </p:cNvPr>
          <p:cNvPicPr>
            <a:picLocks noChangeAspect="1"/>
          </p:cNvPicPr>
          <p:nvPr>
            <p:custDataLst>
              <p:tags r:id="rId6"/>
            </p:custDataLst>
          </p:nvPr>
        </p:nvPicPr>
        <p:blipFill>
          <a:blip r:embed="rId16"/>
          <a:stretch>
            <a:fillRect/>
          </a:stretch>
        </p:blipFill>
        <p:spPr>
          <a:xfrm>
            <a:off x="4603860" y="2867044"/>
            <a:ext cx="478476" cy="254476"/>
          </a:xfrm>
          <a:prstGeom prst="rect">
            <a:avLst/>
          </a:prstGeom>
        </p:spPr>
      </p:pic>
      <p:pic>
        <p:nvPicPr>
          <p:cNvPr id="20" name="Picture 19" descr="\documentclass{article}&#10;\usepackage{amsmath}&#10;\usepackage{amsfonts}&#10;\usepackage{bm}&#10;\usepackage{mathtools}&#10;\pagestyle{empty}&#10;\usepackage{physics}&#10;&#10;&#10;\begin{document}&#10;&#10;&#10;&#10;\begin{equation*}&#10;t_1\to t_0^+&#10;\end{equation*}&#10;&#10;&#10;\end{document}" hidden="1" title="IguanaTex Bitmap Display">
            <a:extLst>
              <a:ext uri="{FF2B5EF4-FFF2-40B4-BE49-F238E27FC236}">
                <a16:creationId xmlns:a16="http://schemas.microsoft.com/office/drawing/2014/main" id="{52579E46-A8E6-680D-8EDA-7D80AB0A98E9}"/>
              </a:ext>
            </a:extLst>
          </p:cNvPr>
          <p:cNvPicPr>
            <a:picLocks noChangeAspect="1"/>
          </p:cNvPicPr>
          <p:nvPr>
            <p:custDataLst>
              <p:tags r:id="rId7"/>
            </p:custDataLst>
          </p:nvPr>
        </p:nvPicPr>
        <p:blipFill>
          <a:blip r:embed="rId17"/>
          <a:stretch>
            <a:fillRect/>
          </a:stretch>
        </p:blipFill>
        <p:spPr>
          <a:xfrm>
            <a:off x="4428622" y="2850282"/>
            <a:ext cx="828952" cy="288000"/>
          </a:xfrm>
          <a:prstGeom prst="rect">
            <a:avLst/>
          </a:prstGeom>
        </p:spPr>
      </p:pic>
      <p:pic>
        <p:nvPicPr>
          <p:cNvPr id="5" name="Picture 4" descr="\documentclass{article}&#10;\usepackage{amsmath}&#10;\usepackage{amsfonts}&#10;\usepackage{bm}&#10;\usepackage{mathtools}&#10;\pagestyle{empty}&#10;\usepackage{physics}&#10;&#10;&#10;\begin{document}&#10;&#10;&#10;&#10;\begin{equation*}&#10;\mathcal{F} = \{t_f\in\mathbb{R}:p(t_f) = \theta\}&#10;\end{equation*}&#10;&#10;&#10;\end{document}" title="IguanaTex Bitmap Display">
            <a:extLst>
              <a:ext uri="{FF2B5EF4-FFF2-40B4-BE49-F238E27FC236}">
                <a16:creationId xmlns:a16="http://schemas.microsoft.com/office/drawing/2014/main" id="{A8951894-F0AC-C427-77EB-889DD54B1D77}"/>
              </a:ext>
            </a:extLst>
          </p:cNvPr>
          <p:cNvPicPr>
            <a:picLocks noChangeAspect="1"/>
          </p:cNvPicPr>
          <p:nvPr>
            <p:custDataLst>
              <p:tags r:id="rId8"/>
            </p:custDataLst>
          </p:nvPr>
        </p:nvPicPr>
        <p:blipFill>
          <a:blip r:embed="rId18"/>
          <a:stretch>
            <a:fillRect/>
          </a:stretch>
        </p:blipFill>
        <p:spPr>
          <a:xfrm>
            <a:off x="2767922" y="1968961"/>
            <a:ext cx="3608151" cy="352905"/>
          </a:xfrm>
          <a:prstGeom prst="rect">
            <a:avLst/>
          </a:prstGeom>
        </p:spPr>
      </p:pic>
      <p:pic>
        <p:nvPicPr>
          <p:cNvPr id="8" name="Picture 7" descr="\documentclass{article}&#10;\usepackage{amsmath}&#10;\usepackage{amsfonts}&#10;\usepackage{bm}&#10;\usepackage{mathtools}&#10;\pagestyle{empty}&#10;\usepackage{physics}&#10;&#10;\begin{document}&#10;&#10;\begin{align*}&#10;S(t)\vcentcolon= \sum_{f\in\mathcal{F}}\delta(t-t_f)\end{align*}&#10;&#10;&#10;&#10;&#10;\end{document}" title="IguanaTex Bitmap Display">
            <a:extLst>
              <a:ext uri="{FF2B5EF4-FFF2-40B4-BE49-F238E27FC236}">
                <a16:creationId xmlns:a16="http://schemas.microsoft.com/office/drawing/2014/main" id="{CB7F8CC8-D3B1-ECA4-F44C-86047FFCA62B}"/>
              </a:ext>
            </a:extLst>
          </p:cNvPr>
          <p:cNvPicPr>
            <a:picLocks noChangeAspect="1"/>
          </p:cNvPicPr>
          <p:nvPr>
            <p:custDataLst>
              <p:tags r:id="rId9"/>
            </p:custDataLst>
          </p:nvPr>
        </p:nvPicPr>
        <p:blipFill>
          <a:blip r:embed="rId19"/>
          <a:stretch>
            <a:fillRect/>
          </a:stretch>
        </p:blipFill>
        <p:spPr>
          <a:xfrm>
            <a:off x="3234398" y="3174539"/>
            <a:ext cx="2675201" cy="698514"/>
          </a:xfrm>
          <a:prstGeom prst="rect">
            <a:avLst/>
          </a:prstGeom>
        </p:spPr>
      </p:pic>
    </p:spTree>
    <p:extLst>
      <p:ext uri="{BB962C8B-B14F-4D97-AF65-F5344CB8AC3E}">
        <p14:creationId xmlns:p14="http://schemas.microsoft.com/office/powerpoint/2010/main" val="1230424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373.4533"/>
  <p:tag name="ORIGINALWIDTH" val="944.8819"/>
  <p:tag name="LATEXADDIN" val="\documentclass{article}&#10;\usepackage{amsmath}&#10;\pagestyle{empty}&#10;\begin{document}&#10;&#10;\[&#10;f\left(b_l+\sum_{i=1}^{N_l} w_ix_i\right)&#10;\]&#10;&#10;&#10;&#10;\end{document}"/>
  <p:tag name="IGUANATEXSIZE" val="20"/>
  <p:tag name="IGUANATEXCURSOR" val="12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3.764"/>
  <p:tag name="LATEXADDIN" val="\documentclass{article}&#10;\usepackage{amsmath}&#10;\usepackage{amsfonts}&#10;\usepackage{bm}&#10;\usepackage{mathtools}&#10;\pagestyle{empty}&#10;\usepackage{physics}&#10;&#10;\begin{document}&#10;&#10;\begin{equation*}&#10;\lim_{\varepsilon \to 0^+} p(t_f+\varepsilon) = p_{rest}\qquad \forall t_f\in\mathcal{F}.&#10;\end{equation*}&#10;&#10;&#10;\end{document}"/>
  <p:tag name="IGUANATEXSIZE" val="20"/>
  <p:tag name="IGUANATEXCURSOR" val="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0.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83.23961"/>
  <p:tag name="LATEXADDIN" val="\documentclass{article}&#10;\usepackage{amsmath}&#10;\usepackage{amsfonts}&#10;\usepackage{bm}&#10;\usepackage{mathtools}&#10;\pagestyle{empty}&#10;\usepackage{physics}&#10;&#10;&#10;\begin{document}&#10;&#10;&#10;&#10;\begin{equation*}&#10;w&#10;\end{equation*}&#10;&#10;&#10;\end{document}"/>
  <p:tag name="IGUANATEXSIZE" val="20"/>
  <p:tag name="IGUANATEXCURSOR" val="18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1.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887.1392"/>
  <p:tag name="LATEXADDIN" val="\documentclass{article}&#10;\usepackage{amsmath}&#10;\usepackage{amsfonts}&#10;\usepackage{bm}&#10;\usepackage{mathtools}&#10;\pagestyle{empty}&#10;\usepackage{physics}&#10;&#10;&#10;\begin{document}&#10;&#10;&#10;&#10;\begin{equation*}&#10;\Delta t = t_{pre}-t_{post}&#10;\end{equation*}&#10;&#10;&#10;\end{document}"/>
  <p:tag name="IGUANATEXSIZE" val="20"/>
  <p:tag name="IGUANATEXCURSOR" val="21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2.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184.4769"/>
  <p:tag name="LATEXADDIN" val="\documentclass{article}&#10;\usepackage{amsmath}&#10;\usepackage{amsfonts}&#10;\usepackage{bm}&#10;\usepackage{mathtools}&#10;\pagestyle{empty}&#10;\usepackage{physics}&#10;&#10;&#10;\begin{document}&#10;&#10;&#10;&#10;\begin{equation*}&#10;\Delta w&#10;\end{equation*}&#10;&#10;&#10;\end{document}"/>
  <p:tag name="IGUANATEXSIZE" val="16"/>
  <p:tag name="IGUANATEXCURSOR" val="19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1.2261"/>
  <p:tag name="LATEXADDIN" val="\documentclass{article}&#10;\usepackage{amsmath}&#10;\usepackage{amsfonts}&#10;\usepackage{bm}&#10;\usepackage{mathtools}&#10;\pagestyle{empty}&#10;\usepackage{physics}&#10;&#10;\begin{document}&#10;&#10;\begin{align*}&#10;a(t)&#10;\end{align*}&#10;&#10;&#10;&#10;&#10;\end{document}"/>
  <p:tag name="IGUANATEXSIZE" val="20"/>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77.7278"/>
  <p:tag name="LATEXADDIN" val="\documentclass{article}&#10;\usepackage{amsmath}&#10;\usepackage{amsfonts}&#10;\usepackage{bm}&#10;\usepackage{mathtools}&#10;\pagestyle{empty}&#10;\usepackage{physics}&#10;&#10;\begin{document}&#10;&#10;\begin{align*}&#10;b(t)&#10;\end{align*}&#10;&#10;&#10;&#10;&#10;\end{document}"/>
  <p:tag name="IGUANATEXSIZE" val="20"/>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5.xml><?xml version="1.0" encoding="utf-8"?>
<p:tagLst xmlns:a="http://schemas.openxmlformats.org/drawingml/2006/main" xmlns:r="http://schemas.openxmlformats.org/officeDocument/2006/relationships" xmlns:p="http://schemas.openxmlformats.org/presentationml/2006/main">
  <p:tag name="OUTPUTDPI" val="1200"/>
  <p:tag name="ORIGINALHEIGHT" val="264.7169"/>
  <p:tag name="ORIGINALWIDTH" val="2447.694"/>
  <p:tag name="LATEXADDIN" val="\documentclass{article}&#10;\usepackage{amsmath}&#10;\usepackage{amsfonts}&#10;\usepackage{bm}&#10;\usepackage{mathtools}&#10;\pagestyle{empty}&#10;\usepackage{physics}&#10;&#10;\begin{document}&#10;&#10;\begin{align*}&#10;\dv{w(t_{\text{pre}})}{t}  \propto b(t_{\text{pre}}), \qquad \dv{w(t_{\text{post}})}{t}  \propto -a(t_{\text{post}})&#10;\end{align*}&#10;&#10;&#10;&#10;&#10;\end{document}"/>
  <p:tag name="IGUANATEXSIZE" val="20"/>
  <p:tag name="IGUANATEXCURSOR" val="23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822.6472"/>
  <p:tag name="LATEXADDIN" val="\documentclass{article}&#10;\usepackage{amsmath}&#10;\usepackage{amsfonts}&#10;\usepackage{bm}&#10;\usepackage{mathtools}&#10;\pagestyle{empty}&#10;\usepackage{physics}&#10;&#10;\begin{document}&#10;&#10;\begin{align*}&#10;a(0)=b(0)=0&#10;\end{align*}&#10;&#10;&#10;&#10;&#10;\end{document}"/>
  <p:tag name="IGUANATEXSIZE" val="24"/>
  <p:tag name="IGUANATEXCURSOR" val="19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7.xml><?xml version="1.0" encoding="utf-8"?>
<p:tagLst xmlns:a="http://schemas.openxmlformats.org/drawingml/2006/main" xmlns:r="http://schemas.openxmlformats.org/officeDocument/2006/relationships" xmlns:p="http://schemas.openxmlformats.org/presentationml/2006/main">
  <p:tag name="OUTPUTDPI" val="1200"/>
  <p:tag name="ORIGINALHEIGHT" val="764.9044"/>
  <p:tag name="ORIGINALWIDTH" val="3134.608"/>
  <p:tag name="LATEXADDIN" val="\documentclass{article}&#10;\usepackage{amsmath}&#10;\usepackage{amsfonts}&#10;\usepackage{bm}&#10;\usepackage{mathtools}&#10;\pagestyle{empty}&#10;\usepackage{physics}&#10;&#10;\begin{document}&#10;&#10;\begin{align*}&#10;\tau_+ \dv{a(t)}{t} &amp; = -a(t)+S_{pre}(t), \quad S_{pre}(t)\vcentcolon= \sum_{f\in\mathcal{F}_{pre}}\delta(t-t^{(j)}_f)\\&#10;\tau_- \dv{b(t)}{t} &amp; = -b(t)+S_{post}(t),\quad S_{post}(t)\vcentcolon=\sum_{s\in\mathcal{F}_{post}}\delta(t-t^{(i)}_s)&#10;\end{align*}&#10;&#10;&#10;&#10;&#10;\end{document}"/>
  <p:tag name="IGUANATEXSIZE" val="24"/>
  <p:tag name="IGUANATEXCURSOR" val="451"/>
  <p:tag name="TRANSPARENCY" val="True"/>
  <p:tag name="LATEXENGINEID" val="0"/>
  <p:tag name="TEMPFOLDER" val="C:\Users\latta\UNI\Master_Thesis\Presentations\temp\"/>
  <p:tag name="LATEXFORMHEIGHT" val="369"/>
  <p:tag name="LATEXFORMWIDTH" val="436.2"/>
  <p:tag name="LATEXFORMWRAP" val="True"/>
  <p:tag name="BITMAPVECTOR" val="0"/>
</p:tagLst>
</file>

<file path=ppt/tags/tag108.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168.7289"/>
  <p:tag name="LATEXADDIN" val="\documentclass{article}&#10;\usepackage{amsmath}&#10;\usepackage{amsfonts}&#10;\usepackage{bm}&#10;\usepackage{mathtools}&#10;\pagestyle{empty}&#10;\usepackage{physics}&#10;&#10;\begin{document}&#10;&#10;\begin{align*}&#10;a,b&#10;\end{align*}&#10;&#10;&#10;&#10;&#10;\end{document}"/>
  <p:tag name="IGUANATEXSIZE" val="20"/>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09.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77.7278"/>
  <p:tag name="LATEXADDIN" val="\documentclass{article}&#10;\usepackage{amsmath}&#10;\usepackage{amsfonts}&#10;\usepackage{bm}&#10;\usepackage{mathtools}&#10;\pagestyle{empty}&#10;\usepackage{physics}&#10;&#10;\begin{document}&#10;&#10;\begin{align*}&#10;b(t)&#10;\end{align*}&#10;&#10;&#10;&#10;&#10;\end{document}"/>
  <p:tag name="IGUANATEXSIZE" val="20"/>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0.xml><?xml version="1.0" encoding="utf-8"?>
<p:tagLst xmlns:a="http://schemas.openxmlformats.org/drawingml/2006/main" xmlns:r="http://schemas.openxmlformats.org/officeDocument/2006/relationships" xmlns:p="http://schemas.openxmlformats.org/presentationml/2006/main">
  <p:tag name="OUTPUTDPI" val="1200"/>
  <p:tag name="ORIGINALHEIGHT" val="354.7057"/>
  <p:tag name="ORIGINALWIDTH" val="1998.5"/>
  <p:tag name="LATEXADDIN" val="\documentclass{article}&#10;\usepackage{amsmath}&#10;\usepackage{amsfonts}&#10;\usepackage{upgreek}&#10;\usepackage{bm}&#10;\usepackage{mathtools}&#10;\pagestyle{empty}&#10;\usepackage{physics}&#10;&#10;\begin{document}&#10;&#10;\begin{align*}&#10;a(t) = \sum_{f\in\mathcal{F}_{pre}}\uptheta(t-t_f)\exp(-\frac{t-t_f}{\tau_+})&#10;\end{align*}&#10;&#10;&#10;&#10;&#10;\end{document}"/>
  <p:tag name="IGUANATEXSIZE" val="24"/>
  <p:tag name="IGUANATEXCURSOR" val="265"/>
  <p:tag name="TRANSPARENCY" val="True"/>
  <p:tag name="LATEXENGINEID" val="0"/>
  <p:tag name="TEMPFOLDER" val="C:\Users\latta\UNI\Master_Thesis\Presentations\temp\"/>
  <p:tag name="LATEXFORMHEIGHT" val="312"/>
  <p:tag name="LATEXFORMWIDTH" val="539.4"/>
  <p:tag name="LATEXFORMWRAP" val="True"/>
  <p:tag name="BITMAPVECTOR" val="0"/>
</p:tagLst>
</file>

<file path=ppt/tags/tag111.xml><?xml version="1.0" encoding="utf-8"?>
<p:tagLst xmlns:a="http://schemas.openxmlformats.org/drawingml/2006/main" xmlns:r="http://schemas.openxmlformats.org/officeDocument/2006/relationships" xmlns:p="http://schemas.openxmlformats.org/presentationml/2006/main">
  <p:tag name="OUTPUTDPI" val="1200"/>
  <p:tag name="ORIGINALHEIGHT" val="312.7109"/>
  <p:tag name="ORIGINALWIDTH" val="2640.42"/>
  <p:tag name="LATEXADDIN" val="\documentclass{article}&#10;\usepackage{amsmath}&#10;\usepackage{amsfonts}&#10;\usepackage{bm}&#10;\usepackage{mathtools}&#10;\usepackage{physics}&#10;\usepackage{upgreek}&#10;&#10;\pagestyle{empty}&#10;\begin{document}&#10;&#10;\begin{align*}&#10;w(T)-w(0) &amp; = \int_{0}^{T}aA_+S_{post}\text{d}t-\int_{0}^{T}b A_-S_{pre} \text{d}t&#10;\end{align*}&#10;&#10;&#10;\end{document}"/>
  <p:tag name="IGUANATEXSIZE" val="24"/>
  <p:tag name="IGUANATEXCURSOR" val="26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2.xml><?xml version="1.0" encoding="utf-8"?>
<p:tagLst xmlns:a="http://schemas.openxmlformats.org/drawingml/2006/main" xmlns:r="http://schemas.openxmlformats.org/officeDocument/2006/relationships" xmlns:p="http://schemas.openxmlformats.org/presentationml/2006/main">
  <p:tag name="OUTPUTDPI" val="1200"/>
  <p:tag name="ORIGINALHEIGHT" val="372.7034"/>
  <p:tag name="ORIGINALWIDTH" val="2542.182"/>
  <p:tag name="LATEXADDIN" val="\documentclass{article}&#10;\usepackage{amsmath}&#10;\usepackage{amsfonts}&#10;\usepackage{bm}&#10;\usepackage{mathtools}&#10;\pagestyle{empty}&#10;\usepackage{physics}&#10;&#10;\begin{document}&#10;&#10;\begin{align*}&#10;\dv{w(t)}{t} &amp; = \underbrace{A_+(w)a(t)S_{post}(t)}_{LTP}-\underbrace{A_-(w)b(t)S_{pre}(t)}_{LTD}&#10;\end{align*}&#10;&#10;&#10;&#10;&#10;\end{document}"/>
  <p:tag name="IGUANATEXSIZE" val="24"/>
  <p:tag name="IGUANATEXCURSOR" val="21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3.xml><?xml version="1.0" encoding="utf-8"?>
<p:tagLst xmlns:a="http://schemas.openxmlformats.org/drawingml/2006/main" xmlns:r="http://schemas.openxmlformats.org/officeDocument/2006/relationships" xmlns:p="http://schemas.openxmlformats.org/presentationml/2006/main">
  <p:tag name="OUTPUTDPI" val="1200"/>
  <p:tag name="ORIGINALHEIGHT" val="56.24299"/>
  <p:tag name="ORIGINALWIDTH" val="83.23961"/>
  <p:tag name="LATEXADDIN" val="\documentclass{article}&#10;\usepackage{amsmath}&#10;\usepackage{amsfonts}&#10;\usepackage{bm}&#10;\usepackage{mathtools}&#10;\pagestyle{empty}&#10;\usepackage{physics}&#10;&#10;\begin{document}&#10;&#10;\begin{align*}&#10;w&#10;\end{align*}&#10;&#10;&#10;&#10;&#10;\end{document}"/>
  <p:tag name="IGUANATEXSIZE" val="24"/>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92.6884"/>
  <p:tag name="LATEXADDIN" val="\documentclass{article}&#10;\usepackage{amsmath}&#10;\usepackage{amsfonts}&#10;\usepackage{bm}&#10;\usepackage{mathtools}&#10;\pagestyle{empty}&#10;\usepackage{physics}&#10;&#10;\begin{document}&#10;&#10;\begin{align*}&#10;A_\pm(w(t))&#10;\end{align*}&#10;&#10;&#10;&#10;&#10;\end{document}"/>
  <p:tag name="IGUANATEXSIZE" val="22"/>
  <p:tag name="IGUANATEXCURSOR" val="18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5.xml><?xml version="1.0" encoding="utf-8"?>
<p:tagLst xmlns:a="http://schemas.openxmlformats.org/drawingml/2006/main" xmlns:r="http://schemas.openxmlformats.org/officeDocument/2006/relationships" xmlns:p="http://schemas.openxmlformats.org/presentationml/2006/main">
  <p:tag name="OUTPUTDPI" val="1200"/>
  <p:tag name="ORIGINALHEIGHT" val="83.98952"/>
  <p:tag name="ORIGINALWIDTH" val="85.48929"/>
  <p:tag name="LATEXADDIN" val="\documentclass{article}&#10;\usepackage{amsmath}&#10;\usepackage{amsfonts}&#10;\usepackage{bm}&#10;\usepackage{mathtools}&#10;\pagestyle{empty}&#10;\usepackage{physics}&#10;&#10;\begin{document}&#10;&#10;\begin{align*}&#10;T&#10;\end{align*}&#10;&#10;&#10;&#10;&#10;\end{document}"/>
  <p:tag name="IGUANATEXSIZE" val="24"/>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6.xml><?xml version="1.0" encoding="utf-8"?>
<p:tagLst xmlns:a="http://schemas.openxmlformats.org/drawingml/2006/main" xmlns:r="http://schemas.openxmlformats.org/officeDocument/2006/relationships" xmlns:p="http://schemas.openxmlformats.org/presentationml/2006/main">
  <p:tag name="OUTPUTDPI" val="1200"/>
  <p:tag name="ORIGINALHEIGHT" val="2053.993"/>
  <p:tag name="ORIGINALWIDTH" val="4513.686"/>
  <p:tag name="LATEXADDIN" val="\documentclass{article}&#10;\usepackage{amsmath}&#10;\usepackage{amsfonts}&#10;\usepackage{bm}&#10;\usepackage{mathtools}&#10;\pagestyle{empty}&#10;\usepackage{physics}&#10;\usepackage{tcolorbox}&#10;\usepackage{upgreek}&#10;&#10;\begin{document}&#10;&#10;\begin{align*}&#10; = &amp; \sum_{f\in\mathcal{F}_{pre}}   \sum_{s\in\mathcal{F}_{post}}  \left(\int_{0}^{T} A_+(w)\uptheta(t-t_f)\exp(-\frac{t-t_f}{\tau_-})\delta(t-t_s)\text{d}t\right.\\&#10; &amp; + \left.\int_{0}^{T}A_-(w)\uptheta(t-t_s)\exp(-\frac{t-t_s}{\tau_+})\delta(t-t_{pre}^{(f)})\text{d}t\right)=\sum_{f\in\mathcal{F}_{pre}}   \sum_{s\in\mathcal{F}_{post}} \colorbox{green!30!white}{$\Delta_w(t_f,t_s)$}\\&#10; \Longrightarrow  &amp; \Delta_w(t_f,t_s) = A_+(w(t_s))\colorbox{yellow!50!white}{$\uptheta(t_s-t_f)$}\exp(-\frac{t_s-t_f}{\tau_+}) + \\&#10; &amp; - A_-(w(t_f))\colorbox{yellow!50!white}{$\uptheta(t_f-t_s)$}\exp(-\frac{t_f-t_s}{\tau_-})\\&#10; \Longrightarrow &amp; \Delta_w(t_{{pre}} - t_{{post}} ) = \left\{\begin{array}{cc}&#10;     A_+(w(t_{{post}}))\exp(\frac{t_{{pre}}-t_{{post}}}{\tau_+}) &amp; \:\text{if}\quad t_{{post}}-t_{{pre}}&gt;0\\&#10;     A_-(w(t_{{pre}}))\exp(\frac{t_{{post}}-t_{{pre}}}{\tau_-}) &amp; \:\text{if}\quad t_{{pre}}-t_{{post}}&gt;0\\&#10;\end{array}\right.&#10;\end{align*}&#10;&#10;&#10;&#10;&#10;&#10;&#10;&#10;&#10;&#10;\end{document}"/>
  <p:tag name="IGUANATEXSIZE" val="24"/>
  <p:tag name="IGUANATEXCURSOR" val="207"/>
  <p:tag name="TRANSPARENCY" val="True"/>
  <p:tag name="LATEXENGINEID" val="0"/>
  <p:tag name="TEMPFOLDER" val="C:\Users\latta\UNI\Master_Thesis\Presentations\temp\"/>
  <p:tag name="LATEXFORMHEIGHT" val="312"/>
  <p:tag name="LATEXFORMWIDTH" val="1156.2"/>
  <p:tag name="LATEXFORMWRAP" val="True"/>
  <p:tag name="BITMAPVECTOR" val="0"/>
</p:tagLst>
</file>

<file path=ppt/tags/tag117.xml><?xml version="1.0" encoding="utf-8"?>
<p:tagLst xmlns:a="http://schemas.openxmlformats.org/drawingml/2006/main" xmlns:r="http://schemas.openxmlformats.org/officeDocument/2006/relationships" xmlns:p="http://schemas.openxmlformats.org/presentationml/2006/main">
  <p:tag name="OUTPUTDPI" val="1200"/>
  <p:tag name="ORIGINALHEIGHT" val="449.1938"/>
  <p:tag name="ORIGINALWIDTH" val="2458.943"/>
  <p:tag name="LATEXADDIN" val="\documentclass{article}&#10;\usepackage{amsmath}&#10;\usepackage{amsfonts}&#10;\usepackage{bm}&#10;\usepackage{mathtools}&#10;\pagestyle{empty}&#10;\usepackage{physics}&#10;&#10;\begin{document}&#10;&#10;\begin{align*}&#10;\Delta_w(\Delta t) = \left\{ \begin{array}{cc}&#10;  A_+\exp(\frac{\Delta t}{\tau_+}) &amp; \text{if} \:\:t_{\text{post}}&gt;t_{\text{pre}}  \\&#10;  -A_-\exp(\frac{-\Delta t}{\tau_-}) &amp; \text{if} \:\:t_{\text{pre}}&gt;t_{\text{post}}  &#10; \end{array}\right.&#10;\end{align*}&#10;&#10;&#10;&#10;&#10;\end{document}"/>
  <p:tag name="IGUANATEXSIZE" val="24"/>
  <p:tag name="IGUANATEXCURSOR" val="36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8.xml><?xml version="1.0" encoding="utf-8"?>
<p:tagLst xmlns:a="http://schemas.openxmlformats.org/drawingml/2006/main" xmlns:r="http://schemas.openxmlformats.org/officeDocument/2006/relationships" xmlns:p="http://schemas.openxmlformats.org/presentationml/2006/main">
  <p:tag name="OUTPUTDPI" val="1200"/>
  <p:tag name="ORIGINALHEIGHT" val="292.4635"/>
  <p:tag name="ORIGINALWIDTH" val="2209.224"/>
  <p:tag name="LATEXADDIN" val="\documentclass{article}&#10;\usepackage{amsmath}&#10;\usepackage{amsfonts}&#10;\usepackage{bm}&#10;\usepackage{mathtools}&#10;\usepackage{physics}&#10;\usepackage{upgreek}&#10;&#10;\pagestyle{empty}&#10;\begin{document}&#10;&#10;\begin{align*}&#10;w(T)-w(0) &amp; = \sum_{f\in\mathcal{F}_{pre}}\sum_{s\in\mathcal{F}_{post}}\Delta_w(t_f-t_s)&#10;\end{align*}&#10;&#10;&#10;&#10;&#10;\end{document}"/>
  <p:tag name="IGUANATEXSIZE" val="24"/>
  <p:tag name="IGUANATEXCURSOR" val="28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19.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1848.519"/>
  <p:tag name="LATEXADDIN" val="\documentclass{article}&#10;\usepackage{amsmath}&#10;\usepackage{amsfonts}&#10;\usepackage{bm}&#10;\usepackage{mathtools}&#10;\pagestyle{empty}&#10;\usepackage{physics}&#10;&#10;\begin{document}&#10;&#10;\begin{align*}&#10;\left(\Delta t \vcentcolon= t_{\text{pre}}\!-\!t_{\text{post}} ,\quad A_{\pm}(w)\equiv A_{\pm} \right)&#10;\end{align*}&#10;&#10;&#10;&#10;&#10;\end{document}"/>
  <p:tag name="IGUANATEXSIZE" val="24"/>
  <p:tag name="IGUANATEXCURSOR" val="25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621.6723"/>
  <p:tag name="ORIGINALWIDTH" val="1756.281"/>
  <p:tag name="LATEXADDIN" val="\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p:tag name="IGUANATEXSIZE" val="20"/>
  <p:tag name="IGUANATEXCURSOR" val="33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0.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1257.593"/>
  <p:tag name="LATEXADDIN" val="\documentclass{article}&#10;\usepackage{amsmath}&#10;\usepackage{amsfonts}&#10;\usepackage{bm}&#10;\usepackage{mathtools}&#10;\pagestyle{empty}&#10;\usepackage{physics}&#10;&#10;\begin{document}&#10;&#10;\begin{align*}&#10;\mathcal{O}(J\cdot I\cdot |\mathcal{F}_{pre}|\cdot|\mathcal{F}_{post}|)&#10;\end{align*}&#10;&#10;&#10;&#10;&#10;\end{document}"/>
  <p:tag name="IGUANATEXSIZE" val="22"/>
  <p:tag name="IGUANATEXCURSOR" val="24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1.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41.6948"/>
  <p:tag name="LATEXADDIN" val="\documentclass{article}&#10;\usepackage{amsmath}&#10;\usepackage{amsfonts}&#10;\usepackage{bm}&#10;\usepackage{mathtools}&#10;\pagestyle{empty}&#10;\usepackage{physics}&#10;&#10;\begin{document}&#10;&#10;\begin{align*}&#10;a(t), b(t)&#10;\end{align*}&#10;&#10;&#10;&#10;&#10;\end{document}"/>
  <p:tag name="IGUANATEXSIZE" val="24"/>
  <p:tag name="IGUANATEXCURSOR" val="1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2.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1417.323"/>
  <p:tag name="LATEXADDIN" val="\documentclass{article}&#10;\usepackage{amsmath}&#10;\usepackage{amsfonts}&#10;\usepackage{bm}&#10;\usepackage{mathtools}&#10;\pagestyle{empty}&#10;\usepackage{physics}&#10;&#10;\begin{document}&#10;&#10;\begin{align*}&#10;\mathcal{O}(J\cdot I\cdot (|\mathcal{F}_{pre}|+|\mathcal{F}_{post}|))&#10;\end{align*}&#10;&#10;&#10;&#10;&#10;\end{document}"/>
  <p:tag name="IGUANATEXSIZE" val="22"/>
  <p:tag name="IGUANATEXCURSOR" val="24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3.xml><?xml version="1.0" encoding="utf-8"?>
<p:tagLst xmlns:a="http://schemas.openxmlformats.org/drawingml/2006/main" xmlns:r="http://schemas.openxmlformats.org/officeDocument/2006/relationships" xmlns:p="http://schemas.openxmlformats.org/presentationml/2006/main">
  <p:tag name="OUTPUTDPI" val="1200"/>
  <p:tag name="ORIGINALHEIGHT" val="140.9824"/>
  <p:tag name="ORIGINALWIDTH" val="650.9186"/>
  <p:tag name="LATEXADDIN" val="\documentclass{article}&#10;\usepackage{amsmath}&#10;\usepackage{amsfonts}&#10;\usepackage{bm}&#10;\usepackage{mathtools}&#10;\pagestyle{empty}&#10;\usepackage{physics}&#10;&#10;&#10;\begin{document}&#10;&#10;&#10;&#10;\begin{equation*}&#10;\mathcal{O}(J\cdot I\cdot T^2)&#10;\end{equation*}&#10;&#10;&#10;\end{document}"/>
  <p:tag name="IGUANATEXSIZE" val="20"/>
  <p:tag name="IGUANATEXCURSOR" val="21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15.448"/>
  <p:tag name="LATEXADDIN" val="\documentclass{article}&#10;\usepackage{amsmath}&#10;\usepackage{amsfonts}&#10;\usepackage{bm}&#10;\usepackage{mathtools}&#10;\pagestyle{empty}&#10;\usepackage{physics}&#10;&#10;&#10;\begin{document}&#10;&#10;&#10;&#10;\begin{equation*}&#10;\mathcal{O}(J\cdot I)&#10;\end{equation*}&#10;&#10;&#10;\end{document}"/>
  <p:tag name="IGUANATEXSIZE" val="20"/>
  <p:tag name="IGUANATEXCURSOR" val="20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5.xml><?xml version="1.0" encoding="utf-8"?>
<p:tagLst xmlns:a="http://schemas.openxmlformats.org/drawingml/2006/main" xmlns:r="http://schemas.openxmlformats.org/officeDocument/2006/relationships" xmlns:p="http://schemas.openxmlformats.org/presentationml/2006/main">
  <p:tag name="OUTPUTDPI" val="1200"/>
  <p:tag name="ORIGINALHEIGHT" val="264.7169"/>
  <p:tag name="ORIGINALWIDTH" val="899.1376"/>
  <p:tag name="LATEXADDIN" val="\documentclass{article}&#10;\usepackage{amsmath}&#10;\usepackage{amsfonts}&#10;\usepackage{bm}&#10;\usepackage{mathtools}&#10;\pagestyle{empty}&#10;\usepackage{physics}&#10;&#10;&#10;\begin{document}&#10;&#10;&#10;&#10;\begin{equation*}&#10;\tau_+\dv{a(t)}{t}  = -a(t)&#10;\end{equation*}&#10;&#10;&#10;\end{document}"/>
  <p:tag name="IGUANATEXSIZE" val="24"/>
  <p:tag name="IGUANATEXCURSOR" val="18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296.963"/>
  <p:tag name="LATEXADDIN" val="\documentclass{article}&#10;\usepackage{amsmath}&#10;\usepackage{amsfonts}&#10;\usepackage{bm}&#10;\usepackage{mathtools}&#10;\pagestyle{empty}&#10;\usepackage{physics}&#10;&#10;&#10;\begin{document}&#10;&#10;&#10;&#10;\begin{equation*}&#10;a(t)\gets a(t)+1,\qquad w(t)\gets w(t)-A_-b(t)&#10;\end{equation*}&#10;&#10;&#10;\end{document}"/>
  <p:tag name="IGUANATEXSIZE" val="24"/>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7.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283.465"/>
  <p:tag name="LATEXADDIN" val="\documentclass{article}&#10;\usepackage{amsmath}&#10;\usepackage{amsfonts}&#10;\usepackage{bm}&#10;\usepackage{mathtools}&#10;\pagestyle{empty}&#10;\usepackage{physics}&#10;&#10;&#10;\begin{document}&#10;&#10;&#10;&#10;\begin{equation*}&#10;b(t)\gets b(t)+1,\qquad w(t)\gets w(t)+A_+a(t)&#10;\end{equation*}&#10;&#10;&#10;\end{document}"/>
  <p:tag name="IGUANATEXSIZE" val="20"/>
  <p:tag name="IGUANATEXCURSOR" val="19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8.xml><?xml version="1.0" encoding="utf-8"?>
<p:tagLst xmlns:a="http://schemas.openxmlformats.org/drawingml/2006/main" xmlns:r="http://schemas.openxmlformats.org/officeDocument/2006/relationships" xmlns:p="http://schemas.openxmlformats.org/presentationml/2006/main">
  <p:tag name="OUTPUTDPI" val="1200"/>
  <p:tag name="ORIGINALHEIGHT" val="292.4635"/>
  <p:tag name="ORIGINALWIDTH" val="2209.224"/>
  <p:tag name="LATEXADDIN" val="\documentclass{article}&#10;\usepackage{amsmath}&#10;\usepackage{amsfonts}&#10;\usepackage{bm}&#10;\usepackage{mathtools}&#10;\usepackage{physics}&#10;\usepackage{upgreek}&#10;&#10;\pagestyle{empty}&#10;\begin{document}&#10;&#10;\begin{align*}&#10;w(T)-w(0) &amp; = \sum_{f\in\mathcal{F}_{pre}}\sum_{s\in\mathcal{F}_{post}}\Delta_w(t_f-t_s)&#10;\end{align*}&#10;&#10;&#10;&#10;&#10;\end{document}"/>
  <p:tag name="IGUANATEXSIZE" val="24"/>
  <p:tag name="IGUANATEXCURSOR" val="28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29.xml><?xml version="1.0" encoding="utf-8"?>
<p:tagLst xmlns:a="http://schemas.openxmlformats.org/drawingml/2006/main" xmlns:r="http://schemas.openxmlformats.org/officeDocument/2006/relationships" xmlns:p="http://schemas.openxmlformats.org/presentationml/2006/main">
  <p:tag name="OUTPUTDPI" val="1200"/>
  <p:tag name="ORIGINALHEIGHT" val="292.4635"/>
  <p:tag name="ORIGINALWIDTH" val="2209.224"/>
  <p:tag name="LATEXADDIN" val="\documentclass{article}&#10;\usepackage{amsmath}&#10;\usepackage{amsfonts}&#10;\usepackage{bm}&#10;\usepackage{mathtools}&#10;\usepackage{physics}&#10;\usepackage{upgreek}&#10;&#10;\pagestyle{empty}&#10;\begin{document}&#10;&#10;\begin{align*}&#10;w(T)-w(0) &amp; = \sum_{f\in\mathcal{F}_{pre}}\sum_{s\in\mathcal{F}_{post}}\Delta_w(t_f-t_s)&#10;\end{align*}&#10;&#10;&#10;&#10;&#10;\end{document}"/>
  <p:tag name="IGUANATEXSIZE" val="24"/>
  <p:tag name="IGUANATEXCURSOR" val="28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0.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61.792"/>
  <p:tag name="LATEXADDIN" val="\documentclass{article}&#10;\usepackage{amsmath}&#10;\usepackage{amsfonts}&#10;\usepackage{bm}&#10;\usepackage{mathtools}&#10;\pagestyle{empty}&#10;\usepackage{physics}&#10;&#10;&#10;\begin{document}&#10;&#10;&#10;&#10;\begin{equation*}&#10;\mathcal{F}_{pre} = t_1&lt;t_2&lt;\dots&lt;t_M&lt;T&#10;\end{equation*}&#10;&#10;&#10;\end{document}"/>
  <p:tag name="IGUANATEXSIZE" val="20"/>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1.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723.285"/>
  <p:tag name="LATEXADDIN" val="\documentclass{article}&#10;\usepackage{amsmath}&#10;\usepackage{amsfonts}&#10;\usepackage{bm}&#10;\usepackage{mathtools}&#10;\pagestyle{empty}&#10;\usepackage{physics}&#10;&#10;&#10;\begin{document}&#10;&#10;&#10;&#10;\begin{equation*}&#10;\mathcal{F}_{post} = s_1&lt;s_2&lt;\dots&lt;s_N&lt;T&#10;\end{equation*}&#10;&#10;&#10;\end{document}"/>
  <p:tag name="IGUANATEXSIZE" val="20"/>
  <p:tag name="IGUANATEXCURSOR" val="22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2.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61.792"/>
  <p:tag name="LATEXADDIN" val="\documentclass{article}&#10;\usepackage{amsmath}&#10;\usepackage{amsfonts}&#10;\usepackage{bm}&#10;\usepackage{mathtools}&#10;\pagestyle{empty}&#10;\usepackage{physics}&#10;&#10;&#10;\begin{document}&#10;&#10;&#10;&#10;\begin{equation*}&#10;\mathcal{F}_{pre} = t_1&lt;t_2&lt;\dots&lt;t_M&lt;T&#10;\end{equation*}&#10;&#10;&#10;\end{document}"/>
  <p:tag name="IGUANATEXSIZE" val="20"/>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3.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205.474"/>
  <p:tag name="LATEXADDIN" val="\documentclass{article}&#10;\usepackage{amsmath}&#10;\usepackage{amsfonts}&#10;\usepackage{bm}&#10;\usepackage{mathtools}&#10;\pagestyle{empty}&#10;\usepackage{physics}&#10;&#10;&#10;\begin{document}&#10;&#10;&#10;&#10;\begin{equation*}&#10;\forall t\in[t_h,t_{h+1}):\quad a(t) = \mathrm{e}^{-(t-t_h)/\tau_+}a(t_h)&#10;\end{equation*}&#10;&#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4.xml><?xml version="1.0" encoding="utf-8"?>
<p:tagLst xmlns:a="http://schemas.openxmlformats.org/drawingml/2006/main" xmlns:r="http://schemas.openxmlformats.org/officeDocument/2006/relationships" xmlns:p="http://schemas.openxmlformats.org/presentationml/2006/main">
  <p:tag name="OUTPUTDPI" val="1200"/>
  <p:tag name="ORIGINALHEIGHT" val="122.2347"/>
  <p:tag name="ORIGINALWIDTH" val="1661.792"/>
  <p:tag name="LATEXADDIN" val="\documentclass{article}&#10;\usepackage{amsmath}&#10;\usepackage{amsfonts}&#10;\usepackage{bm}&#10;\usepackage{mathtools}&#10;\pagestyle{empty}&#10;\usepackage{physics}&#10;&#10;&#10;\begin{document}&#10;&#10;&#10;&#10;\begin{equation*}&#10;\mathcal{F}_{pre} = t_1&lt;t_2&lt;\dots&lt;t_M&lt;T&#10;\end{equation*}&#10;&#10;&#10;\end{document}"/>
  <p:tag name="IGUANATEXSIZE" val="20"/>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5.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205.474"/>
  <p:tag name="LATEXADDIN" val="\documentclass{article}&#10;\usepackage{amsmath}&#10;\usepackage{amsfonts}&#10;\usepackage{bm}&#10;\usepackage{mathtools}&#10;\pagestyle{empty}&#10;\usepackage{physics}&#10;&#10;&#10;\begin{document}&#10;&#10;&#10;&#10;\begin{equation*}&#10;\forall t\in[t_h,t_{h+1}):\quad a(t) = \mathrm{e}^{-(t-t_h)/\tau_+}a(t_h)&#10;\end{equation*}&#10;&#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6.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977.878"/>
  <p:tag name="LATEXADDIN" val="\documentclass{article}&#10;\usepackage{amsmath}&#10;\usepackage{amsfonts}&#10;\usepackage{bm}&#10;\usepackage{mathtools}&#10;\pagestyle{empty}&#10;\usepackage{physics}&#10;\newcommand{\myexp}[2]{\mathrm{e}^{-(t_{#1} -t_{#2})/\tau_+}}&#10;&#10;&#10;&#10;\begin{document}&#10;&#10;&#10;&#10;\begin{equation*}&#10;\forall t_h, h=1,\dots, M:\quad a(t_h) = \myexp{h}{h-1}a(t_{h-1}) +1&#10;\end{equation*}&#10;&#10;&#10;\end{document}"/>
  <p:tag name="IGUANATEXSIZE" val="20"/>
  <p:tag name="IGUANATEXCURSOR" val="2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7.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205.474"/>
  <p:tag name="LATEXADDIN" val="\documentclass{article}&#10;\usepackage{amsmath}&#10;\usepackage{amsfonts}&#10;\usepackage{bm}&#10;\usepackage{mathtools}&#10;\pagestyle{empty}&#10;\usepackage{physics}&#10;&#10;&#10;\begin{document}&#10;&#10;&#10;&#10;\begin{equation*}&#10;\forall t\in[t_h,t_{h+1}):\quad a(t) = \mathrm{e}^{-(t-t_h)/\tau_+}a(t_h)&#10;\end{equation*}&#10;&#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8.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977.878"/>
  <p:tag name="LATEXADDIN" val="\documentclass{article}&#10;\usepackage{amsmath}&#10;\usepackage{amsfonts}&#10;\usepackage{bm}&#10;\usepackage{mathtools}&#10;\pagestyle{empty}&#10;\usepackage{physics}&#10;\newcommand{\myexp}[2]{\mathrm{e}^{-(t_{#1} -t_{#2})/\tau_+}}&#10;&#10;&#10;&#10;\begin{document}&#10;&#10;&#10;&#10;\begin{equation*}&#10;\forall t_h, h=1,\dots, M:\quad a(t_h) = \myexp{h}{h-1}a(t_{h-1}) +1&#10;\end{equation*}&#10;&#10;&#10;\end{document}"/>
  <p:tag name="IGUANATEXSIZE" val="20"/>
  <p:tag name="IGUANATEXCURSOR" val="2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39.xml><?xml version="1.0" encoding="utf-8"?>
<p:tagLst xmlns:a="http://schemas.openxmlformats.org/drawingml/2006/main" xmlns:r="http://schemas.openxmlformats.org/officeDocument/2006/relationships" xmlns:p="http://schemas.openxmlformats.org/presentationml/2006/main">
  <p:tag name="OUTPUTDPI" val="1200"/>
  <p:tag name="ORIGINALHEIGHT" val="1407.574"/>
  <p:tag name="ORIGINALWIDTH" val="3629.546"/>
  <p:tag name="LATEXADDIN" val="\documentclass{article}&#10;\usepackage{amsmath}&#10;\usepackage{amsfonts}&#10;\usepackage{bm}&#10;\usepackage{mathtools}&#10;\pagestyle{empty}&#10;\usepackage{physics}&#10;\newcommand{\myexp}[2]{\mathrm{e}^{-(t_{#1} -t_{#2})/\tau_+}}&#10;&#10;&#10;&#10;\begin{document}&#10;&#10;&#10;\begin{align*}&#10;    a(t_h) &amp; = a(t_{h-1})\myexp{h}{h-1} +1\\&#10;    &amp; = (a(t_{h-2})\myexp{h-1}{h-2} + 1)\myexp{h}{h-1} +1\\&#10;    &amp; = a(t_{h-2})\myexp{h}{h-2}+\myexp{h}{h-1}+1\\&#10;    &amp; = a(t_{h-3})\myexp{h}{h-3}+\myexp{h}{h-2}+\myexp{h}{h-1}+1\\&#10;    &amp; = \cdots\\&#10;    &amp; = \sum_{r=0}^{h-1}\myexp{h}{h-r}&#10;\end{align*}&#10;&#10;&#10;\end{document}"/>
  <p:tag name="IGUANATEXSIZE" val="20"/>
  <p:tag name="IGUANATEXCURSOR" val="52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392.201"/>
  <p:tag name="LATEXADDIN" val="\documentclass{article}&#10;\usepackage{amsmath}&#10;\usepackage{amsfonts}&#10;\usepackage{bm}&#10;\usepackage{mathtools}&#10;\pagestyle{empty}&#10;\usepackage{physics}&#10;\newcommand{\myexp}[2]{\mathrm{e}^{-(t_{#1} -t_{#2})/\tau_+}}&#10;&#10;&#10;&#10;\begin{document}&#10;&#10;&#10;&#10;\begin{equation*}&#10;a(t_h) = &#10;\end{equation*}&#10;&#10;&#10;\end{document}"/>
  <p:tag name="IGUANATEXSIZE" val="20"/>
  <p:tag name="IGUANATEXCURSOR" val="25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1.xml><?xml version="1.0" encoding="utf-8"?>
<p:tagLst xmlns:a="http://schemas.openxmlformats.org/drawingml/2006/main" xmlns:r="http://schemas.openxmlformats.org/officeDocument/2006/relationships" xmlns:p="http://schemas.openxmlformats.org/presentationml/2006/main">
  <p:tag name="OUTPUTDPI" val="1200"/>
  <p:tag name="ORIGINALHEIGHT" val="362.9547"/>
  <p:tag name="ORIGINALWIDTH" val="945.6318"/>
  <p:tag name="LATEXADDIN" val="\documentclass{article}&#10;\usepackage{amsmath}&#10;\usepackage{amsfonts}&#10;\usepackage{bm}&#10;\usepackage{mathtools}&#10;\pagestyle{empty}&#10;\usepackage{physics}&#10;\newcommand{\myexp}[2]{\mathrm{e}^{-(t_{#1} -t_{#2})/\tau_+}}&#10;&#10;&#10;&#10;\begin{document}&#10;&#10;&#10;&#10;\begin{equation*}&#10; \sum_{r=0}^{h-1}\myexp{h}{h-r}&#10;\end{equation*}&#10;&#10;&#10;\end{document}"/>
  <p:tag name="IGUANATEXSIZE" val="20"/>
  <p:tag name="IGUANATEXCURSOR" val="27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2.xml><?xml version="1.0" encoding="utf-8"?>
<p:tagLst xmlns:a="http://schemas.openxmlformats.org/drawingml/2006/main" xmlns:r="http://schemas.openxmlformats.org/officeDocument/2006/relationships" xmlns:p="http://schemas.openxmlformats.org/presentationml/2006/main">
  <p:tag name="OUTPUTDPI" val="1200"/>
  <p:tag name="ORIGINALHEIGHT" val="148.4814"/>
  <p:tag name="ORIGINALWIDTH" val="2205.474"/>
  <p:tag name="LATEXADDIN" val="\documentclass{article}&#10;\usepackage{amsmath}&#10;\usepackage{amsfonts}&#10;\usepackage{bm}&#10;\usepackage{mathtools}&#10;\pagestyle{empty}&#10;\usepackage{physics}&#10;&#10;&#10;\begin{document}&#10;&#10;&#10;&#10;\begin{equation*}&#10;\forall t\in[t_h,t_{h+1}):\quad a(t) = \mathrm{e}^{-(t-t_h)/\tau_+}a(t_h)&#10;\end{equation*}&#10;&#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3.xml><?xml version="1.0" encoding="utf-8"?>
<p:tagLst xmlns:a="http://schemas.openxmlformats.org/drawingml/2006/main" xmlns:r="http://schemas.openxmlformats.org/officeDocument/2006/relationships" xmlns:p="http://schemas.openxmlformats.org/presentationml/2006/main">
  <p:tag name="OUTPUTDPI" val="1200"/>
  <p:tag name="ORIGINALHEIGHT" val="110.2362"/>
  <p:tag name="ORIGINALWIDTH" val="1003.375"/>
  <p:tag name="LATEXADDIN" val="\documentclass{article}&#10;\usepackage{amsmath}&#10;\usepackage{amsfonts}&#10;\usepackage{bm}&#10;\usepackage{mathtools}&#10;\pagestyle{empty}&#10;\usepackage{physics}&#10;\newcommand{\myexp}[2]{\mathrm{e}^{-(t_{#1} -t_{#2})/\tau_+}}&#10;&#10;&#10;&#10;\begin{document}&#10;&#10;&#10;&#10;\begin{equation*}&#10;\forall t_h, h=1,\dots, M:&#10;\end{equation*}&#10;&#10;&#10;\end{document}"/>
  <p:tag name="IGUANATEXSIZE" val="20"/>
  <p:tag name="IGUANATEXCURSOR" val="27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392.201"/>
  <p:tag name="LATEXADDIN" val="\documentclass{article}&#10;\usepackage{amsmath}&#10;\usepackage{amsfonts}&#10;\usepackage{bm}&#10;\usepackage{mathtools}&#10;\pagestyle{empty}&#10;\usepackage{physics}&#10;\newcommand{\myexp}[2]{\mathrm{e}^{-(t_{#1} -t_{#2})/\tau_+}}&#10;&#10;&#10;&#10;\begin{document}&#10;&#10;&#10;&#10;\begin{equation*}&#10;a(t_h) = &#10;\end{equation*}&#10;&#10;&#10;\end{document}"/>
  <p:tag name="IGUANATEXSIZE" val="20"/>
  <p:tag name="IGUANATEXCURSOR" val="25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5.xml><?xml version="1.0" encoding="utf-8"?>
<p:tagLst xmlns:a="http://schemas.openxmlformats.org/drawingml/2006/main" xmlns:r="http://schemas.openxmlformats.org/officeDocument/2006/relationships" xmlns:p="http://schemas.openxmlformats.org/presentationml/2006/main">
  <p:tag name="OUTPUTDPI" val="1200"/>
  <p:tag name="ORIGINALHEIGHT" val="362.9547"/>
  <p:tag name="ORIGINALWIDTH" val="945.6318"/>
  <p:tag name="LATEXADDIN" val="\documentclass{article}&#10;\usepackage{amsmath}&#10;\usepackage{amsfonts}&#10;\usepackage{bm}&#10;\usepackage{mathtools}&#10;\pagestyle{empty}&#10;\usepackage{physics}&#10;\newcommand{\myexp}[2]{\mathrm{e}^{-(t_{#1} -t_{#2})/\tau_+}}&#10;&#10;&#10;&#10;\begin{document}&#10;&#10;&#10;&#10;\begin{equation*}&#10; \sum_{r=0}^{h-1}\myexp{h}{h-r}&#10;\end{equation*}&#10;&#10;&#10;\end{document}"/>
  <p:tag name="IGUANATEXSIZE" val="20"/>
  <p:tag name="IGUANATEXCURSOR" val="27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6.xml><?xml version="1.0" encoding="utf-8"?>
<p:tagLst xmlns:a="http://schemas.openxmlformats.org/drawingml/2006/main" xmlns:r="http://schemas.openxmlformats.org/officeDocument/2006/relationships" xmlns:p="http://schemas.openxmlformats.org/presentationml/2006/main">
  <p:tag name="OUTPUTDPI" val="1200"/>
  <p:tag name="ORIGINALHEIGHT" val="1022.122"/>
  <p:tag name="ORIGINALWIDTH" val="3131.608"/>
  <p:tag name="LATEXADDIN" val="\documentclass{article}&#10;\usepackage{amsmath}&#10;\usepackage{amsfonts}&#10;\usepackage{bm}&#10;\usepackage{mathtools}&#10;\pagestyle{empty}&#10;\usepackage{physics}&#10;\newcommand{\myexp}[2]{\mathrm{e}^{-(t_{#1} -t_{#2})/\tau_+}}&#10;&#10;&#10;&#10;\begin{document}&#10;&#10;\begin{align*}&#10;\forall s_k \in (t_h,t_{h+1}]:\quad a(s_k) &amp; = \mathrm{e} ^{-(s_k-t_h)/\tau_+}a(t_h)\\&#10;    &amp; = \mathrm{e} ^{-(s_k-t_h)/\tau_+}\sum_{r=0}^{h-1}\myexp{h}{h-r}\\&#10;    &amp; = \sum_{r=1}^{h}\mathrm{e}^{-(s_k-t_r)/\tau_+}&#10;\end{align*}&#10;&#10;&#10;\end{document}"/>
  <p:tag name="IGUANATEXSIZE" val="20"/>
  <p:tag name="IGUANATEXCURSOR" val="45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7.xml><?xml version="1.0" encoding="utf-8"?>
<p:tagLst xmlns:a="http://schemas.openxmlformats.org/drawingml/2006/main" xmlns:r="http://schemas.openxmlformats.org/officeDocument/2006/relationships" xmlns:p="http://schemas.openxmlformats.org/presentationml/2006/main">
  <p:tag name="OUTPUTDPI" val="1200"/>
  <p:tag name="ORIGINALHEIGHT" val="105.7368"/>
  <p:tag name="ORIGINALWIDTH" val="296.213"/>
  <p:tag name="LATEXADDIN" val="\documentclass{article}&#10;\usepackage{amsmath}&#10;\usepackage{amsfonts}&#10;\usepackage{bm}&#10;\usepackage{mathtools}&#10;\pagestyle{empty}&#10;\usepackage{physics}&#10;\newcommand{\myexp}[2]{\mathrm{e}^{-(t_{#1} -t_{#2})/\tau_+}}&#10;&#10;&#10;&#10;\begin{document}&#10;&#10;&#10;&#10;\begin{equation*}&#10;\forall s_k \in &#10;\end{equation*}&#10;&#10;&#10;\end{document}"/>
  <p:tag name="IGUANATEXSIZE" val="20"/>
  <p:tag name="IGUANATEXCURSOR" val="26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8.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01.9498"/>
  <p:tag name="LATEXADDIN" val="\documentclass{article}&#10;\usepackage{amsmath}&#10;\usepackage{amsfonts}&#10;\usepackage{bm}&#10;\usepackage{mathtools}&#10;\pagestyle{empty}&#10;\usepackage{physics}&#10;\newcommand{\myexp}[2]{\mathrm{e}^{-(t_{#1} -t_{#2})/\tau_+}}&#10;&#10;&#10;&#10;\begin{document}&#10;&#10;&#10;&#10;\begin{equation*}&#10; a(s_k) = &#10;\end{equation*}&#10;&#10;&#10;\end{document}"/>
  <p:tag name="IGUANATEXSIZE" val="20"/>
  <p:tag name="IGUANATEXCURSOR" val="25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49.xml><?xml version="1.0" encoding="utf-8"?>
<p:tagLst xmlns:a="http://schemas.openxmlformats.org/drawingml/2006/main" xmlns:r="http://schemas.openxmlformats.org/officeDocument/2006/relationships" xmlns:p="http://schemas.openxmlformats.org/presentationml/2006/main">
  <p:tag name="OUTPUTDPI" val="1200"/>
  <p:tag name="ORIGINALHEIGHT" val="174.7282"/>
  <p:tag name="ORIGINALWIDTH" val="826.3967"/>
  <p:tag name="LATEXADDIN" val="\documentclass{article}&#10;\usepackage{amsmath}&#10;\usepackage{amsfonts}&#10;\usepackage{bm}&#10;\usepackage{mathtools}&#10;\pagestyle{empty}&#10;\usepackage{physics}&#10;\newcommand{\myexp}[2]{\mathrm{e}^{-(t_{#1} -t_{#2})/\tau_+}}&#10;&#10;&#10;&#10;\begin{document}&#10;&#10;&#10;&#10;\begin{equation*}&#10; \sum \mathrm{e}^{-(s_k-t_r)/\tau_+}&#10;\end{equation*}&#10;&#10;&#10;\end{document}"/>
  <p:tag name="IGUANATEXSIZE" val="20"/>
  <p:tag name="IGUANATEXCURSOR" val="25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35.4706"/>
  <p:tag name="LATEXADDIN" val="\documentclass{article}&#10;\usepackage{amsmath}&#10;\usepackage{amsfonts}&#10;\usepackage{bm}&#10;\usepackage{mathtools}&#10;\pagestyle{empty}&#10;\usepackage{physics}&#10;&#10;&#10;\begin{document}&#10;&#10;&#10;&#10;\begin{equation*}&#10;I_r(t)&#10;\end{equation*}&#10;&#10;&#10;\end{document}"/>
  <p:tag name="IGUANATEXSIZE" val="20"/>
  <p:tag name="IGUANATEXCURSOR" val="19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0.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126.734"/>
  <p:tag name="LATEXADDIN" val="\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p:tag name="IGUANATEXSIZE" val="20"/>
  <p:tag name="IGUANATEXCURSOR" val="2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1.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218.223"/>
  <p:tag name="LATEXADDIN" val="\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p:tag name="IGUANATEXSIZE" val="20"/>
  <p:tag name="IGUANATEXCURSOR" val="28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2.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401.9498"/>
  <p:tag name="LATEXADDIN" val="\documentclass{article}&#10;\usepackage{amsmath}&#10;\usepackage{amsfonts}&#10;\usepackage{bm}&#10;\usepackage{mathtools}&#10;\pagestyle{empty}&#10;\usepackage{physics}&#10;\newcommand{\myexp}[2]{\mathrm{e}^{-(t_{#1} -t_{#2})/\tau_+}}&#10;&#10;&#10;&#10;\begin{document}&#10;&#10;&#10;&#10;\begin{equation*}&#10; a(s_k) = &#10;\end{equation*}&#10;&#10;&#10;\end{document}"/>
  <p:tag name="IGUANATEXSIZE" val="20"/>
  <p:tag name="IGUANATEXCURSOR" val="25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3.xml><?xml version="1.0" encoding="utf-8"?>
<p:tagLst xmlns:a="http://schemas.openxmlformats.org/drawingml/2006/main" xmlns:r="http://schemas.openxmlformats.org/officeDocument/2006/relationships" xmlns:p="http://schemas.openxmlformats.org/presentationml/2006/main">
  <p:tag name="OUTPUTDPI" val="1200"/>
  <p:tag name="ORIGINALHEIGHT" val="105.7368"/>
  <p:tag name="ORIGINALWIDTH" val="296.213"/>
  <p:tag name="LATEXADDIN" val="\documentclass{article}&#10;\usepackage{amsmath}&#10;\usepackage{amsfonts}&#10;\usepackage{bm}&#10;\usepackage{mathtools}&#10;\pagestyle{empty}&#10;\usepackage{physics}&#10;\newcommand{\myexp}[2]{\mathrm{e}^{-(t_{#1} -t_{#2})/\tau_+}}&#10;&#10;&#10;&#10;\begin{document}&#10;&#10;&#10;&#10;\begin{equation*}&#10;\forall s_k \in &#10;\end{equation*}&#10;&#10;&#10;\end{document}"/>
  <p:tag name="IGUANATEXSIZE" val="20"/>
  <p:tag name="IGUANATEXCURSOR" val="26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4.xml><?xml version="1.0" encoding="utf-8"?>
<p:tagLst xmlns:a="http://schemas.openxmlformats.org/drawingml/2006/main" xmlns:r="http://schemas.openxmlformats.org/officeDocument/2006/relationships" xmlns:p="http://schemas.openxmlformats.org/presentationml/2006/main">
  <p:tag name="OUTPUTDPI" val="1200"/>
  <p:tag name="ORIGINALHEIGHT" val="174.7282"/>
  <p:tag name="ORIGINALWIDTH" val="826.3967"/>
  <p:tag name="LATEXADDIN" val="\documentclass{article}&#10;\usepackage{amsmath}&#10;\usepackage{amsfonts}&#10;\usepackage{bm}&#10;\usepackage{mathtools}&#10;\pagestyle{empty}&#10;\usepackage{physics}&#10;\newcommand{\myexp}[2]{\mathrm{e}^{-(t_{#1} -t_{#2})/\tau_+}}&#10;&#10;&#10;&#10;\begin{document}&#10;&#10;&#10;&#10;\begin{equation*}&#10; \sum \mathrm{e}^{-(s_k-t_r)/\tau_+}&#10;\end{equation*}&#10;&#10;&#10;\end{document}"/>
  <p:tag name="IGUANATEXSIZE" val="20"/>
  <p:tag name="IGUANATEXCURSOR" val="25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5.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126.734"/>
  <p:tag name="LATEXADDIN" val="\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p:tag name="IGUANATEXSIZE" val="20"/>
  <p:tag name="IGUANATEXCURSOR" val="2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6.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218.223"/>
  <p:tag name="LATEXADDIN" val="\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p:tag name="IGUANATEXSIZE" val="20"/>
  <p:tag name="IGUANATEXCURSOR" val="28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7.xml><?xml version="1.0" encoding="utf-8"?>
<p:tagLst xmlns:a="http://schemas.openxmlformats.org/drawingml/2006/main" xmlns:r="http://schemas.openxmlformats.org/officeDocument/2006/relationships" xmlns:p="http://schemas.openxmlformats.org/presentationml/2006/main">
  <p:tag name="OUTPUTDPI" val="1200"/>
  <p:tag name="ORIGINALHEIGHT" val="1251.594"/>
  <p:tag name="ORIGINALWIDTH" val="3248.594"/>
  <p:tag name="LATEXADDIN" val="\documentclass{article}&#10;\usepackage{amsmath}&#10;\usepackage{amsfonts}&#10;\usepackage{bm}&#10;\usepackage{mathtools}&#10;\pagestyle{empty}&#10;\usepackage{physics}&#10;\newcommand{\myexp}[2]{\mathrm{e}^{-(t_{#1} -t_{#2})/\tau_+}}&#10;&#10;&#10;&#10;\begin{document}&#10;&#10;&#10;&#10;\begin{align*}&#10;    w(T) &amp; = A_+\sum_{k=1}^N a(s_k)-A_-\sum_{h=1}^Mb(t_h)\\&#10;    &amp; =  A_+\sum_{k=1}^N \sum_{t_h&lt;s_k}\mathrm{e}^{-(s_k-t_h)/\tau_+}-A_-\sum_{h=1}^M\sum_{s_l&lt;t_h}\mathrm{e}^{-(t_h-s_l)/\tau_-}\\&#10;    &amp; = \sum_{h=1}^M\sum_{k=1}^N\Delta_w(t_h-s_k).&#10;\end{align*}&#10;&#10;&#10;\end{document}"/>
  <p:tag name="IGUANATEXSIZE" val="20"/>
  <p:tag name="IGUANATEXCURSOR" val="25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8.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126.734"/>
  <p:tag name="LATEXADDIN" val="\documentclass{article}&#10;\usepackage{amsmath}&#10;\usepackage{amsfonts}&#10;\usepackage{bm}&#10;\usepackage{mathtools}&#10;\pagestyle{empty}&#10;\usepackage{physics}&#10;\newcommand{\myexp}[2]{\mathrm{e}^{-(t_{#1} -t_{#2})/\tau_+}}&#10;&#10;&#10;&#10;\begin{document}&#10;&#10;&#10;&#10;\begin{equation*}&#10;\forall t_h\in\mathcal{F}_{pre}:\quad b(t_h) = \sum_{s_l&lt;t_h}\mathrm{e}^{-(t_h-s_l)/\tau_-}&#10;\end{equation*}&#10;&#10;&#10;\end{document}"/>
  <p:tag name="IGUANATEXSIZE" val="20"/>
  <p:tag name="IGUANATEXCURSOR" val="28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59.xml><?xml version="1.0" encoding="utf-8"?>
<p:tagLst xmlns:a="http://schemas.openxmlformats.org/drawingml/2006/main" xmlns:r="http://schemas.openxmlformats.org/officeDocument/2006/relationships" xmlns:p="http://schemas.openxmlformats.org/presentationml/2006/main">
  <p:tag name="OUTPUTDPI" val="1200"/>
  <p:tag name="ORIGINALHEIGHT" val="275.2156"/>
  <p:tag name="ORIGINALWIDTH" val="2218.223"/>
  <p:tag name="LATEXADDIN" val="\documentclass{article}&#10;\usepackage{amsmath}&#10;\usepackage{amsfonts}&#10;\usepackage{bm}&#10;\usepackage{mathtools}&#10;\pagestyle{empty}&#10;\usepackage{physics}&#10;\newcommand{\myexp}[2]{\mathrm{e}^{-(t_{#1} -t_{#2})/\tau_+}}&#10;&#10;&#10;&#10;\begin{document}&#10;&#10;&#10;&#10;\begin{equation*}&#10;\forall s_k\in\mathcal{F}_{post}:\quad a(s_k) = \sum_{t_r&lt;s_k}\mathrm{e}^{-(s_k-t_r)/\tau_+}&#10;\end{equation*}&#10;&#10;&#10;\end{document}"/>
  <p:tag name="IGUANATEXSIZE" val="20"/>
  <p:tag name="IGUANATEXCURSOR" val="28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0.xml><?xml version="1.0" encoding="utf-8"?>
<p:tagLst xmlns:a="http://schemas.openxmlformats.org/drawingml/2006/main" xmlns:r="http://schemas.openxmlformats.org/officeDocument/2006/relationships" xmlns:p="http://schemas.openxmlformats.org/presentationml/2006/main">
  <p:tag name="OUTPUTDPI" val="1200"/>
  <p:tag name="ORIGINALHEIGHT" val="1251.594"/>
  <p:tag name="ORIGINALWIDTH" val="3248.594"/>
  <p:tag name="LATEXADDIN" val="\documentclass{article}&#10;\usepackage{amsmath}&#10;\usepackage{amsfonts}&#10;\usepackage{bm}&#10;\usepackage{mathtools}&#10;\pagestyle{empty}&#10;\usepackage{physics}&#10;\newcommand{\myexp}[2]{\mathrm{e}^{-(t_{#1} -t_{#2})/\tau_+}}&#10;&#10;&#10;&#10;\begin{document}&#10;&#10;&#10;&#10;\begin{align*}&#10;    w(T) &amp; = A_+\sum_{k=1}^N a(s_k)-A_-\sum_{h=1}^Mb(t_h)\\&#10;    &amp; =  A_+\sum_{k=1}^N \sum_{t_h&lt;s_k}\mathrm{e}^{-(s_k-t_h)/\tau_+}-A_-\sum_{h=1}^M\sum_{s_l&lt;t_h}\mathrm{e}^{-(t_h-s_l)/\tau_-}\\&#10;    &amp; = \sum_{h=1}^M\sum_{k=1}^N\Delta_w(t_h-s_k).&#10;\end{align*}&#10;&#10;&#10;\end{document}"/>
  <p:tag name="IGUANATEXSIZE" val="20"/>
  <p:tag name="IGUANATEXCURSOR" val="25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1.xml><?xml version="1.0" encoding="utf-8"?>
<p:tagLst xmlns:a="http://schemas.openxmlformats.org/drawingml/2006/main" xmlns:r="http://schemas.openxmlformats.org/officeDocument/2006/relationships" xmlns:p="http://schemas.openxmlformats.org/presentationml/2006/main">
  <p:tag name="OUTPUTDPI" val="1200"/>
  <p:tag name="ORIGINALHEIGHT" val="7220.847"/>
  <p:tag name="ORIGINALWIDTH" val="4294.713"/>
  <p:tag name="LATEXADDIN" val="\documentclass{article}&#10;\usepackage{algorithm}&#10;\usepackage{algpseudocode}&#10;&#10;\begin{document}&#10;&#10;&#10;\begin{algorithm}&#10;\caption{Online STDP algorithm}&#10;\begin{algorithmic}&#10;\Require $w(0), A_\pm,\beta_\pm, \{S_{pre}(t)\}_{t = 1,2,\dots},\{S_{post}(t)\}_{t = 1,2,\dots}$&#10;\Ensure $A_\pm \geq 0$&#10;\Ensure $0\leq\beta_\pm\leq1$&#10;\State $a \gets 0$  \Comment{Presynaptic trace}&#10;\State $b \gets 0$ \Comment{Postsynaptic trace}&#10;\For{$t = 1,2,\dots$} &#10;    \If{$S_{pre}(t)==1$}   &#10;        \State $w(t) \gets w(t-1)-A_-\cdot b$&#10;        \State $a\gets a+1$&#10;    \EndIf&#10;    \If{$S_{post}(t)==1$}&#10;        \State $w(t) \gets w(t-1)+A_+\cdot a$&#10;        \State $b\gets b+1$&#10;    \EndIf&#10;    \State $a \gets \beta_+\cdot a $   \Comment{update the traces}&#10;    \State $b \gets \beta_-\cdot b $&#10;\EndFor\\&#10;\Return $\{w(t)\}_{t=1,\dots}$&#10;&#10;\end{algorithmic}&#10;\end{algorithm}&#10;&#10;\end{document}"/>
  <p:tag name="IGUANATEXSIZE" val="24"/>
  <p:tag name="IGUANATEXCURSOR" val="380"/>
  <p:tag name="TRANSPARENCY" val="True"/>
  <p:tag name="LATEXENGINEID" val="0"/>
  <p:tag name="TEMPFOLDER" val="C:\Users\latta\UNI\Master_Thesis\Presentations\temp\"/>
  <p:tag name="LATEXFORMHEIGHT" val="572.4"/>
  <p:tag name="LATEXFORMWIDTH" val="1158"/>
  <p:tag name="LATEXFORMWRAP" val="True"/>
  <p:tag name="BITMAPVECTOR" val="0"/>
</p:tagLst>
</file>

<file path=ppt/tags/tag162.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09.4863"/>
  <p:tag name="LATEXADDIN" val="\documentclass{article}&#10;\usepackage{amsmath}&#10;\pagestyle{empty}&#10;\begin{document}&#10;&#10;\begin{equation*}&#10;u_1&#10;\end{equation*}&#10;&#10;&#10;&#10;\end{document}"/>
  <p:tag name="IGUANATEXSIZE" val="24"/>
  <p:tag name="IGUANATEXCURSOR" val="10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3.xml><?xml version="1.0" encoding="utf-8"?>
<p:tagLst xmlns:a="http://schemas.openxmlformats.org/drawingml/2006/main" xmlns:r="http://schemas.openxmlformats.org/officeDocument/2006/relationships" xmlns:p="http://schemas.openxmlformats.org/presentationml/2006/main">
  <p:tag name="OUTPUTDPI" val="1200"/>
  <p:tag name="ORIGINALHEIGHT" val="91.48859"/>
  <p:tag name="ORIGINALWIDTH" val="106.4867"/>
  <p:tag name="LATEXADDIN" val="\documentclass{article}&#10;\usepackage{amsmath}&#10;\pagestyle{empty}&#10;\begin{document}&#10;&#10;\begin{equation*}&#10;u_j&#10;\end{equation*}&#10;&#10;&#10;&#10;\end{document}"/>
  <p:tag name="IGUANATEXSIZE" val="24"/>
  <p:tag name="IGUANATEXCURSOR" val="10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4.xml><?xml version="1.0" encoding="utf-8"?>
<p:tagLst xmlns:a="http://schemas.openxmlformats.org/drawingml/2006/main" xmlns:r="http://schemas.openxmlformats.org/officeDocument/2006/relationships" xmlns:p="http://schemas.openxmlformats.org/presentationml/2006/main">
  <p:tag name="OUTPUTDPI" val="1200"/>
  <p:tag name="ORIGINALHEIGHT" val="73.49078"/>
  <p:tag name="ORIGINALWIDTH" val="112.4859"/>
  <p:tag name="LATEXADDIN" val="\documentclass{article}&#10;\usepackage{amsmath}&#10;\pagestyle{empty}&#10;\begin{document}&#10;&#10;\begin{equation*}&#10;u_2&#10;\end{equation*}&#10;&#10;&#10;&#10;\end{document}"/>
  <p:tag name="IGUANATEXSIZE" val="24"/>
  <p:tag name="IGUANATEXCURSOR" val="10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5.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28.9839"/>
  <p:tag name="LATEXADDIN" val="\documentclass{article}&#10;\usepackage{amsmath}&#10;\pagestyle{empty}&#10;\begin{document}&#10;&#10;\begin{equation*}&#10;u_J&#10;\end{equation*}&#10;&#10;&#10;&#10;\end{document}"/>
  <p:tag name="IGUANATEXSIZE" val="24"/>
  <p:tag name="IGUANATEXCURSOR" val="10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6.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87.73905"/>
  <p:tag name="LATEXADDIN" val="\documentclass{article}&#10;\usepackage{amsmath}&#10;\pagestyle{empty}&#10;\begin{document}&#10;&#10;\begin{equation*}&#10;v_i&#10;\end{equation*}&#10;&#10;&#10;&#10;\end{document}"/>
  <p:tag name="IGUANATEXSIZE" val="24"/>
  <p:tag name="IGUANATEXCURSOR" val="1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7.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62.7297"/>
  <p:tag name="LATEXADDIN" val="\documentclass{article}&#10;\usepackage{amsmath}&#10;\pagestyle{empty}&#10;\begin{document}&#10;&#10;\begin{equation*}&#10;w_{i1}&#10;\end{equation*}&#10;&#10;&#10;&#10;\end{document}"/>
  <p:tag name="IGUANATEXSIZE" val="24"/>
  <p:tag name="IGUANATEXCURSOR" val="10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8.xml><?xml version="1.0" encoding="utf-8"?>
<p:tagLst xmlns:a="http://schemas.openxmlformats.org/drawingml/2006/main" xmlns:r="http://schemas.openxmlformats.org/officeDocument/2006/relationships" xmlns:p="http://schemas.openxmlformats.org/presentationml/2006/main">
  <p:tag name="OUTPUTDPI" val="1200"/>
  <p:tag name="ORIGINALHEIGHT" val="74.24071"/>
  <p:tag name="ORIGINALWIDTH" val="165.7293"/>
  <p:tag name="LATEXADDIN" val="\documentclass{article}&#10;\usepackage{amsmath}&#10;\pagestyle{empty}&#10;\begin{document}&#10;&#10;\begin{equation*}&#10;w_{i2}&#10;\end{equation*}&#10;&#10;&#10;&#10;\end{document}"/>
  <p:tag name="IGUANATEXSIZE" val="24"/>
  <p:tag name="IGUANATEXCURSOR" val="10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69.xml><?xml version="1.0" encoding="utf-8"?>
<p:tagLst xmlns:a="http://schemas.openxmlformats.org/drawingml/2006/main" xmlns:r="http://schemas.openxmlformats.org/officeDocument/2006/relationships" xmlns:p="http://schemas.openxmlformats.org/presentationml/2006/main">
  <p:tag name="OUTPUTDPI" val="1200"/>
  <p:tag name="ORIGINALHEIGHT" val="91.48859"/>
  <p:tag name="ORIGINALWIDTH" val="159.73"/>
  <p:tag name="LATEXADDIN" val="\documentclass{article}&#10;\usepackage{amsmath}&#10;\pagestyle{empty}&#10;\begin{document}&#10;&#10;\begin{equation*}&#10;w_{ij}&#10;\end{equation*}&#10;&#10;&#10;&#10;\end{document}"/>
  <p:tag name="IGUANATEXSIZE" val="24"/>
  <p:tag name="IGUANATEXCURSOR" val="10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130.4837"/>
  <p:tag name="ORIGINALWIDTH" val="1334.083"/>
  <p:tag name="LATEXADDIN" val="\documentclass{article}&#10;\usepackage{amsmath}&#10;\usepackage{amsfonts}&#10;\usepackage{bm}&#10;\usepackage{mathtools}&#10;\pagestyle{empty}&#10;\usepackage{physics}&#10;&#10;&#10;\begin{document}&#10;&#10;&#10;&#10;\begin{equation*}&#10;\mathcal{F} = \{t_f\in\mathbb{R}:p(t_f) = \theta\}&#10;\end{equation*}&#10;&#10;&#10;\end{document}"/>
  <p:tag name="IGUANATEXSIZE" val="20"/>
  <p:tag name="IGUANATEXCURSOR" val="23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70.xml><?xml version="1.0" encoding="utf-8"?>
<p:tagLst xmlns:a="http://schemas.openxmlformats.org/drawingml/2006/main" xmlns:r="http://schemas.openxmlformats.org/officeDocument/2006/relationships" xmlns:p="http://schemas.openxmlformats.org/presentationml/2006/main">
  <p:tag name="OUTPUTDPI" val="1200"/>
  <p:tag name="ORIGINALHEIGHT" val="74.99063"/>
  <p:tag name="ORIGINALWIDTH" val="182.2272"/>
  <p:tag name="LATEXADDIN" val="\documentclass{article}&#10;\usepackage{amsmath}&#10;\pagestyle{empty}&#10;\begin{document}&#10;&#10;\begin{equation*}&#10;w_{iJ}&#10;\end{equation*}&#10;&#10;&#10;&#10;\end{document}"/>
  <p:tag name="IGUANATEXSIZE" val="24"/>
  <p:tag name="IGUANATEXCURSOR" val="10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71.xml><?xml version="1.0" encoding="utf-8"?>
<p:tagLst xmlns:a="http://schemas.openxmlformats.org/drawingml/2006/main" xmlns:r="http://schemas.openxmlformats.org/officeDocument/2006/relationships" xmlns:p="http://schemas.openxmlformats.org/presentationml/2006/main">
  <p:tag name="OUTPUTDPI" val="1200"/>
  <p:tag name="ORIGINALHEIGHT" val="112.4859"/>
  <p:tag name="ORIGINALWIDTH" val="13.49835"/>
  <p:tag name="LATEXADDIN" val="\documentclass{article}&#10;\usepackage{amsmath}&#10;\pagestyle{empty}&#10;\begin{document}&#10;&#10;\begin{equation*}&#10;\vdots&#10;\end{equation*}&#10;&#10;&#10;&#10;\end{document}"/>
  <p:tag name="IGUANATEXSIZE" val="24"/>
  <p:tag name="IGUANATEXCURSOR" val="10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72.xml><?xml version="1.0" encoding="utf-8"?>
<p:tagLst xmlns:a="http://schemas.openxmlformats.org/drawingml/2006/main" xmlns:r="http://schemas.openxmlformats.org/officeDocument/2006/relationships" xmlns:p="http://schemas.openxmlformats.org/presentationml/2006/main">
  <p:tag name="OUTPUTDPI" val="1200"/>
  <p:tag name="ORIGINALHEIGHT" val="112.4859"/>
  <p:tag name="ORIGINALWIDTH" val="13.49835"/>
  <p:tag name="LATEXADDIN" val="\documentclass{article}&#10;\usepackage{amsmath}&#10;\pagestyle{empty}&#10;\begin{document}&#10;&#10;\begin{equation*}&#10;\vdots&#10;\end{equation*}&#10;&#10;&#10;&#10;\end{document}"/>
  <p:tag name="IGUANATEXSIZE" val="24"/>
  <p:tag name="IGUANATEXCURSOR" val="10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73.xml><?xml version="1.0" encoding="utf-8"?>
<p:tagLst xmlns:a="http://schemas.openxmlformats.org/drawingml/2006/main" xmlns:r="http://schemas.openxmlformats.org/officeDocument/2006/relationships" xmlns:p="http://schemas.openxmlformats.org/presentationml/2006/main">
  <p:tag name="OUTPUTDPI" val="1200"/>
  <p:tag name="ORIGINALHEIGHT" val="293.2133"/>
  <p:tag name="ORIGINALWIDTH" val="2980.127"/>
  <p:tag name="LATEXADDIN" val="\documentclass{article}&#10;\usepackage{amsmath}&#10;\usepackage{amsfonts}&#10;\usepackage{bm}&#10;\usepackage{mathtools}&#10;\pagestyle{empty}&#10;\usepackage{physics}&#10;\newcommand{\myexp}[2]{\mathrm{e}^{-(t_{#1} -t_{#2})/\tau_+}}&#10;&#10;&#10;&#10;\begin{document}&#10;&#10;&#10;&#10;\begin{equation*}&#10;p(t) = p_{rest} + \int_0^\infty\kappa(s)I(t-s)\text{d}s+\int_0^\infty\eta(s)S(t-s)\text{d}s&#10;\end{equation*}&#10;&#10;&#10;\end{document}"/>
  <p:tag name="IGUANATEXSIZE" val="20"/>
  <p:tag name="IGUANATEXCURSOR" val="27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286.4642"/>
  <p:tag name="ORIGINALWIDTH" val="1097.113"/>
  <p:tag name="LATEXADDIN" val="\documentclass{article}&#10;\usepackage{amsmath}&#10;\usepackage{amsfonts}&#10;\usepackage{bm}&#10;\usepackage{mathtools}&#10;\pagestyle{empty}&#10;\usepackage{physics}&#10;&#10;\begin{document}&#10;&#10;\begin{align*}&#10;S(t)\vcentcolon= \sum_{f\in\mathcal{F}}\delta(t-t_f)\end{align*}&#10;&#10;&#10;&#10;&#10;\end{document}"/>
  <p:tag name="IGUANATEXSIZE" val="24"/>
  <p:tag name="IGUANATEXCURSOR" val="22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3.764"/>
  <p:tag name="LATEXADDIN" val="\documentclass{article}&#10;\usepackage{amsmath}&#10;\usepackage{amsfonts}&#10;\usepackage{bm}&#10;\usepackage{mathtools}&#10;\pagestyle{empty}&#10;\usepackage{physics}&#10;&#10;\begin{document}&#10;&#10;\begin{equation*}&#10;\lim_{\varepsilon \to 0^+} p(t_f+\varepsilon) = p_{rest}\qquad \forall t_f\in\mathcal{F}.&#10;\end{equation*}&#10;&#10;&#10;\end{document}"/>
  <p:tag name="IGUANATEXSIZE" val="20"/>
  <p:tag name="IGUANATEXCURSOR" val="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264.7169"/>
  <p:tag name="ORIGINALWIDTH" val="1748.781"/>
  <p:tag name="LATEXADDIN" val="\documentclass{article}&#10;\usepackage{amsmath}&#10;\pagestyle{empty}&#10;\begin{document}&#10;&#10;\begin{equation*}&#10;\tau\frac{\text{d}p(t)}{\text{d}t} = -[p(t)-p_{rest}]+RI(t) &#10;\end{equation*}&#10;&#10;&#10;\end{document}"/>
  <p:tag name="IGUANATEXSIZE" val="20"/>
  <p:tag name="IGUANATEXCURSOR" val="15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621.6723"/>
  <p:tag name="ORIGINALWIDTH" val="1756.281"/>
  <p:tag name="LATEXADDIN" val="\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p:tag name="IGUANATEXSIZE" val="20"/>
  <p:tag name="IGUANATEXCURSOR" val="33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3.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35.4706"/>
  <p:tag name="LATEXADDIN" val="\documentclass{article}&#10;\usepackage{amsmath}&#10;\usepackage{amsfonts}&#10;\usepackage{bm}&#10;\usepackage{mathtools}&#10;\pagestyle{empty}&#10;\usepackage{physics}&#10;&#10;&#10;\begin{document}&#10;&#10;&#10;&#10;\begin{equation*}&#10;I_r(t)&#10;\end{equation*}&#10;&#10;&#10;\end{document}"/>
  <p:tag name="IGUANATEXSIZE" val="20"/>
  <p:tag name="IGUANATEXCURSOR" val="19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5.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6.xml><?xml version="1.0" encoding="utf-8"?>
<p:tagLst xmlns:a="http://schemas.openxmlformats.org/drawingml/2006/main" xmlns:r="http://schemas.openxmlformats.org/officeDocument/2006/relationships" xmlns:p="http://schemas.openxmlformats.org/presentationml/2006/main">
  <p:tag name="OUTPUTDPI" val="1200"/>
  <p:tag name="ORIGINALHEIGHT" val="130.4837"/>
  <p:tag name="ORIGINALWIDTH" val="1334.083"/>
  <p:tag name="LATEXADDIN" val="\documentclass{article}&#10;\usepackage{amsmath}&#10;\usepackage{amsfonts}&#10;\usepackage{bm}&#10;\usepackage{mathtools}&#10;\pagestyle{empty}&#10;\usepackage{physics}&#10;&#10;&#10;\begin{document}&#10;&#10;&#10;&#10;\begin{equation*}&#10;\mathcal{F} = \{t_f\in\mathbb{R}:p(t_f) = \theta\}&#10;\end{equation*}&#10;&#10;&#10;\end{document}"/>
  <p:tag name="IGUANATEXSIZE" val="20"/>
  <p:tag name="IGUANATEXCURSOR" val="23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7.xml><?xml version="1.0" encoding="utf-8"?>
<p:tagLst xmlns:a="http://schemas.openxmlformats.org/drawingml/2006/main" xmlns:r="http://schemas.openxmlformats.org/officeDocument/2006/relationships" xmlns:p="http://schemas.openxmlformats.org/presentationml/2006/main">
  <p:tag name="OUTPUTDPI" val="1200"/>
  <p:tag name="ORIGINALHEIGHT" val="182.2272"/>
  <p:tag name="ORIGINALWIDTH" val="1883.764"/>
  <p:tag name="LATEXADDIN" val="\documentclass{article}&#10;\usepackage{amsmath}&#10;\usepackage{amsfonts}&#10;\usepackage{bm}&#10;\usepackage{mathtools}&#10;\pagestyle{empty}&#10;\usepackage{physics}&#10;&#10;\begin{document}&#10;&#10;\begin{equation*}&#10;\lim_{\varepsilon \to 0^+} p(t_f+\varepsilon) = p_{rest}\qquad \forall t_f\in\mathcal{F}.&#10;\end{equation*}&#10;&#10;&#10;\end{document}"/>
  <p:tag name="IGUANATEXSIZE" val="20"/>
  <p:tag name="IGUANATEXCURSOR" val="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8.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29.xml><?xml version="1.0" encoding="utf-8"?>
<p:tagLst xmlns:a="http://schemas.openxmlformats.org/drawingml/2006/main" xmlns:r="http://schemas.openxmlformats.org/officeDocument/2006/relationships" xmlns:p="http://schemas.openxmlformats.org/presentationml/2006/main">
  <p:tag name="OUTPUTDPI" val="1200"/>
  <p:tag name="ORIGINALHEIGHT" val="621.6723"/>
  <p:tag name="ORIGINALWIDTH" val="1756.281"/>
  <p:tag name="LATEXADDIN" val="\documentclass{article}&#10;\usepackage{amsmath}&#10;\usepackage{amsfonts}&#10;\usepackage{bm}&#10;\usepackage{mathtools}&#10;\pagestyle{empty}&#10;\usepackage{physics}&#10;&#10;&#10;\begin{document}&#10;&#10;&#10;\begin{align*}&#10;    p_{rest} &amp; = \frac{1}{\tau} \tau (p(t_1) -p(t_0)) + p(t_0)\\&#10;    &amp; = \frac{1}{\tau} \left(\int_{t_0}^{t_1}\tau\dv{p(t)}{t}\text{d}t\right) + \theta\\&#10;\end{align*}&#10;&#10;\end{document}"/>
  <p:tag name="IGUANATEXSIZE" val="20"/>
  <p:tag name="IGUANATEXCURSOR" val="33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308.2115"/>
  <p:tag name="ORIGINALWIDTH" val="1931.758"/>
  <p:tag name="LATEXADDIN" val="\documentclass{article}&#10;\usepackage{amsmath}&#10;\usepackage{amsfonts}&#10;\usepackage{bm}&#10;\usepackage{mathtools}&#10;\pagestyle{empty}&#10;\usepackage{physics}&#10;&#10;&#10;\begin{document}&#10;&#10;&#10;&#10;\begin{equation*}&#10; p(t)  = p_{rest} + \frac{R}{\tau}\int_0^t \mathrm{e}^{-s/\tau}I(t-s)\text{d}t&#10;\end{equation*}&#10;&#10;&#10;\end{document}"/>
  <p:tag name="IGUANATEXSIZE" val="20"/>
  <p:tag name="IGUANATEXCURSOR" val="26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1.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2.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3.xml><?xml version="1.0" encoding="utf-8"?>
<p:tagLst xmlns:a="http://schemas.openxmlformats.org/drawingml/2006/main" xmlns:r="http://schemas.openxmlformats.org/officeDocument/2006/relationships" xmlns:p="http://schemas.openxmlformats.org/presentationml/2006/main">
  <p:tag name="OUTPUTDPI" val="1200"/>
  <p:tag name="ORIGINALHEIGHT" val="115.4856"/>
  <p:tag name="ORIGINALWIDTH" val="1135.358"/>
  <p:tag name="LATEXADDIN" val="\documentclass{article}&#10;\usepackage{amsmath}&#10;\usepackage{amsfonts}&#10;\usepackage{bm}&#10;\usepackage{mathtools}&#10;\pagestyle{empty}&#10;\usepackage{physics}&#10;&#10;&#10;\begin{document}&#10;&#10;&#10;&#10;\begin{equation*}&#10;t_0 = t_f, t_1 \qquad t_1&gt;t_0&#10;\end{equation*}&#10;&#10;&#10;\end{document}"/>
  <p:tag name="IGUANATEXSIZE" val="20"/>
  <p:tag name="IGUANATEXCURSOR" val="20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94.3757"/>
  <p:tag name="LATEXADDIN" val="\documentclass{article}&#10;\usepackage{amsmath}&#10;\usepackage{amsfonts}&#10;\usepackage{bm}&#10;\usepackage{mathtools}&#10;\pagestyle{empty}&#10;\usepackage{physics}&#10;&#10;&#10;\begin{document}&#10;&#10;&#10;&#10;\begin{equation*}&#10;I(t)\gets I(t) + I_r(t)&#10;\end{equation*}&#10;&#10;&#10;\end{document}"/>
  <p:tag name="IGUANATEXSIZE" val="20"/>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5.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6.xml><?xml version="1.0" encoding="utf-8"?>
<p:tagLst xmlns:a="http://schemas.openxmlformats.org/drawingml/2006/main" xmlns:r="http://schemas.openxmlformats.org/officeDocument/2006/relationships" xmlns:p="http://schemas.openxmlformats.org/presentationml/2006/main">
  <p:tag name="OUTPUTDPI" val="1200"/>
  <p:tag name="ORIGINALHEIGHT" val="807.649"/>
  <p:tag name="ORIGINALWIDTH" val="1756.281"/>
  <p:tag name="LATEXADDIN" val="\documentclass{article}&#10;\usepackage{amsmath}&#10;\usepackage{amsfonts}&#10;\usepackage{bm}&#10;\usepackage{mathtools}&#10;\pagestyle{empty}&#10;\usepackage{physics}&#10;&#10;&#10;\begin{document}&#10;&#10;&#10;\begin{align*}&#10;    p_{rest} &amp; = p(t_1)\\&#10;&amp; = \frac{1}{\tau} \tau (p(t_1) -p(t_0)) + p(t_0)\\&#10;    &amp; = \frac{1}{\tau} \left(\int_{t_0}^{t_1}\tau\dv{p(t)}{t}\text{d}t\right) + \theta\\&#10;\end{align*}&#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7.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8.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39.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456.6929"/>
  <p:tag name="LATEXADDIN" val="\documentclass{article}&#10;\usepackage{amsmath}&#10;\usepackage{amsfonts}&#10;\usepackage{bm}&#10;\usepackage{mathtools}&#10;\pagestyle{empty}&#10;\usepackage{physics}&#10;&#10;\begin{document}&#10;&#10;\begin{align*}&#10;\tau \vcentcolon= RC&#10;\end{align*}&#10;&#10;&#10;&#10;&#10;\end{document}"/>
  <p:tag name="IGUANATEXSIZE" val="24"/>
  <p:tag name="IGUANATEXCURSOR" val="1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94.3757"/>
  <p:tag name="LATEXADDIN" val="\documentclass{article}&#10;\usepackage{amsmath}&#10;\usepackage{amsfonts}&#10;\usepackage{bm}&#10;\usepackage{mathtools}&#10;\pagestyle{empty}&#10;\usepackage{physics}&#10;&#10;&#10;\begin{document}&#10;&#10;&#10;&#10;\begin{equation*}&#10;I(t)\gets I(t) + I_r(t)&#10;\end{equation*}&#10;&#10;&#10;\end{document}"/>
  <p:tag name="IGUANATEXSIZE" val="20"/>
  <p:tag name="IGUANATEXCURSOR" val="20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1.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2.xml><?xml version="1.0" encoding="utf-8"?>
<p:tagLst xmlns:a="http://schemas.openxmlformats.org/drawingml/2006/main" xmlns:r="http://schemas.openxmlformats.org/officeDocument/2006/relationships" xmlns:p="http://schemas.openxmlformats.org/presentationml/2006/main">
  <p:tag name="OUTPUTDPI" val="1200"/>
  <p:tag name="ORIGINALHEIGHT" val="807.649"/>
  <p:tag name="ORIGINALWIDTH" val="1756.281"/>
  <p:tag name="LATEXADDIN" val="\documentclass{article}&#10;\usepackage{amsmath}&#10;\usepackage{amsfonts}&#10;\usepackage{bm}&#10;\usepackage{mathtools}&#10;\pagestyle{empty}&#10;\usepackage{physics}&#10;&#10;&#10;\begin{document}&#10;&#10;&#10;\begin{align*}&#10;    p_{rest} &amp; = p(t_1)\\&#10;&amp; = \frac{1}{\tau} \tau (p(t_1) -p(t_0)) + p(t_0)\\&#10;    &amp; = \frac{1}{\tau} \left(\int_{t_0}^{t_1}\tau\dv{p(t)}{t}\text{d}t\right) + \theta\\&#10;\end{align*}&#10;&#10;\end{document}"/>
  <p:tag name="IGUANATEXSIZE" val="20"/>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3.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4.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5.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6.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4068.241"/>
  <p:tag name="LATEXADDIN" val="\documentclass{article}&#10;\usepackage{amsmath}&#10;\usepackage{amsfonts}&#10;\usepackage{bm}&#10;\usepackage{mathtools}&#10;\pagestyle{empty}&#10;\usepackage{physics}&#10;&#10;&#10;\begin{document}&#10;&#10;&#10;&#10;\begin{equation*}&#10;Q:=\int_{t_0}^{t_1} I_r(t) \text{d}t =C(p_{rest}-\theta) - \frac{t_1-t_0}{R}p_{rest}-\frac{1}{R}\left(\int_{t_0}^{t_1}-p(t)+RI(t)\text{d}t\right)&#10;\end{equation*}&#10;&#10;&#10;\end{document}"/>
  <p:tag name="IGUANATEXSIZE" val="20"/>
  <p:tag name="IGUANATEXCURSOR" val="22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7.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8.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49.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4068.241"/>
  <p:tag name="LATEXADDIN" val="\documentclass{article}&#10;\usepackage{amsmath}&#10;\usepackage{amsfonts}&#10;\usepackage{bm}&#10;\usepackage{mathtools}&#10;\pagestyle{empty}&#10;\usepackage{physics}&#10;&#10;&#10;\begin{document}&#10;&#10;&#10;&#10;\begin{equation*}&#10;Q:=\int_{t_0}^{t_1} I_r(t) \text{d}t =C(p_{rest}-\theta) - \frac{t_1-t_0}{R}p_{rest}-\frac{1}{R}\left(\int_{t_0}^{t_1}-p(t)+RI(t)\text{d}t\right)&#10;\end{equation*}&#10;&#10;&#10;\end{document}"/>
  <p:tag name="IGUANATEXSIZE" val="20"/>
  <p:tag name="IGUANATEXCURSOR" val="22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89.23882"/>
  <p:tag name="LATEXADDIN" val="\documentclass{article}&#10;\usepackage{amsmath}&#10;\pagestyle{empty}&#10;\begin{document}&#10;&#10;\begin{equation*}&#10;C&#10;\end{equation*}&#10;&#10;&#10;\end{document}"/>
  <p:tag name="IGUANATEXSIZE" val="20"/>
  <p:tag name="IGUANATEXCURSOR" val="10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1.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2.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3.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4.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1172.104"/>
  <p:tag name="LATEXADDIN" val="\documentclass{article}&#10;\usepackage{amsmath}&#10;\usepackage{amsfonts}&#10;\usepackage{bm}&#10;\usepackage{mathtools}&#10;\pagestyle{empty}&#10;\usepackage{physics}&#10;&#10;&#10;\begin{document}&#10;&#10;&#10;&#10;\begin{equation*}&#10;\lim_{t_1\to t_0^+}\int_{t_0}^{t_1} I_r(t) \text{d}t = Q\quad&#10;\end{equation*}&#10;&#10;&#10;\end{document}"/>
  <p:tag name="IGUANATEXSIZE" val="20"/>
  <p:tag name="IGUANATEXCURSOR" val="24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316.835"/>
  <p:tag name="LATEXADDIN" val="\documentclass{article}&#10;\usepackage{amsmath}&#10;\usepackage{amsfonts}&#10;\usepackage{bm}&#10;\usepackage{mathtools}&#10;\pagestyle{empty}&#10;\usepackage{physics}&#10;&#10;&#10;\begin{document}&#10;&#10;&#10;&#10;\begin{equation*}&#10;I_r(t) = C(p_{rest}-\theta) \delta(t_0)&#10;\end{equation*}&#10;&#10;&#10;\end{document}"/>
  <p:tag name="IGUANATEXSIZE" val="20"/>
  <p:tag name="IGUANATEXCURSOR" val="18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904.3869"/>
  <p:tag name="LATEXADDIN" val="\documentclass{article}&#10;\usepackage{amsmath}&#10;\usepackage{amsfonts}&#10;\usepackage{bm}&#10;\usepackage{mathtools}&#10;\pagestyle{empty}&#10;\usepackage{physics}&#10;&#10;&#10;\begin{document}&#10;&#10;&#10;&#10;\begin{equation*}&#10;Q =  C(p_{rest}-\theta)&#10;\end{equation*}&#10;&#10;&#10;\end{document}"/>
  <p:tag name="IGUANATEXSIZE" val="20"/>
  <p:tag name="IGUANATEXCURSOR" val="208"/>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7.xml><?xml version="1.0" encoding="utf-8"?>
<p:tagLst xmlns:a="http://schemas.openxmlformats.org/drawingml/2006/main" xmlns:r="http://schemas.openxmlformats.org/officeDocument/2006/relationships" xmlns:p="http://schemas.openxmlformats.org/presentationml/2006/main">
  <p:tag name="OUTPUTDPI" val="1200"/>
  <p:tag name="ORIGINALHEIGHT" val="141.7323"/>
  <p:tag name="ORIGINALWIDTH" val="407.949"/>
  <p:tag name="LATEXADDIN" val="\documentclass{article}&#10;\usepackage{amsmath}&#10;\usepackage{amsfonts}&#10;\usepackage{bm}&#10;\usepackage{mathtools}&#10;\pagestyle{empty}&#10;\usepackage{physics}&#10;&#10;&#10;\begin{document}&#10;&#10;&#10;&#10;\begin{equation*}&#10;t_1\to t_0^+&#10;\end{equation*}&#10;&#10;&#10;\end{document}"/>
  <p:tag name="IGUANATEXSIZE" val="20"/>
  <p:tag name="IGUANATEXCURSOR" val="1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8.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59.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218.2228"/>
  <p:tag name="ORIGINALWIDTH" val="215.2231"/>
  <p:tag name="LATEXADDIN" val="\documentclass{article}&#10;\usepackage{amsmath}&#10;\pagestyle{empty}&#10;\begin{document}&#10;&#10;\Huge&#10;\begin{equation*}&#10;R&#10;\end{equation*}&#10;&#10;&#10;\end{document}"/>
  <p:tag name="IGUANATEXSIZE" val="20"/>
  <p:tag name="IGUANATEXCURSOR" val="8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0.xml><?xml version="1.0" encoding="utf-8"?>
<p:tagLst xmlns:a="http://schemas.openxmlformats.org/drawingml/2006/main" xmlns:r="http://schemas.openxmlformats.org/officeDocument/2006/relationships" xmlns:p="http://schemas.openxmlformats.org/presentationml/2006/main">
  <p:tag name="OUTPUTDPI" val="1200"/>
  <p:tag name="ORIGINALHEIGHT" val="308.2115"/>
  <p:tag name="ORIGINALWIDTH" val="2654.668"/>
  <p:tag name="LATEXADDIN" val="\documentclass{article}&#10;\usepackage{amsmath}&#10;\usepackage{amsfonts}&#10;\usepackage{bm}&#10;\usepackage{mathtools}&#10;\pagestyle{empty}&#10;\usepackage{physics}&#10;&#10;&#10;\begin{document}&#10;&#10;&#10;&#10;\begin{equation*}&#10;p(t) = p_{rest} + \frac{R}{\tau}\int_0^t \mathrm{e}^{-s/\tau}(I(t-s)+I_r(t-s))\text{d}s&#10;\end{equation*}&#10;&#10;&#10;\end{document}"/>
  <p:tag name="IGUANATEXSIZE" val="20"/>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1.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1172.104"/>
  <p:tag name="LATEXADDIN" val="\documentclass{article}&#10;\usepackage{amsmath}&#10;\usepackage{amsfonts}&#10;\usepackage{bm}&#10;\usepackage{mathtools}&#10;\pagestyle{empty}&#10;\usepackage{physics}&#10;&#10;&#10;\begin{document}&#10;&#10;&#10;&#10;\begin{equation*}&#10;\lim_{t_1\to t_0^+}\int_{t_0}^{t_1} I_r(t) \text{d}t = Q\quad&#10;\end{equation*}&#10;&#10;&#10;\end{document}"/>
  <p:tag name="IGUANATEXSIZE" val="20"/>
  <p:tag name="IGUANATEXCURSOR" val="24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2.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316.835"/>
  <p:tag name="LATEXADDIN" val="\documentclass{article}&#10;\usepackage{amsmath}&#10;\usepackage{amsfonts}&#10;\usepackage{bm}&#10;\usepackage{mathtools}&#10;\pagestyle{empty}&#10;\usepackage{physics}&#10;&#10;&#10;\begin{document}&#10;&#10;&#10;&#10;\begin{equation*}&#10;I_r(t) = C(p_{rest}-\theta) \delta(t_0)&#10;\end{equation*}&#10;&#10;&#10;\end{document}"/>
  <p:tag name="IGUANATEXSIZE" val="20"/>
  <p:tag name="IGUANATEXCURSOR" val="18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3.xml><?xml version="1.0" encoding="utf-8"?>
<p:tagLst xmlns:a="http://schemas.openxmlformats.org/drawingml/2006/main" xmlns:r="http://schemas.openxmlformats.org/officeDocument/2006/relationships" xmlns:p="http://schemas.openxmlformats.org/presentationml/2006/main">
  <p:tag name="OUTPUTDPI" val="1200"/>
  <p:tag name="ORIGINALHEIGHT" val="320.9598"/>
  <p:tag name="ORIGINALWIDTH" val="892.3884"/>
  <p:tag name="LATEXADDIN" val="\documentclass{article}&#10;\usepackage{amsmath}&#10;\usepackage{amsfonts}&#10;\usepackage{bm}&#10;\usepackage{mathtools}&#10;\pagestyle{empty}&#10;\usepackage{physics}&#10;&#10;&#10;\begin{document}&#10;&#10;&#10;&#10;\begin{equation*}&#10;Q:=\int_{t_0}^{t_1} I_r(t) \text{d}t&#10;\end{equation*}&#10;&#10;&#10;\end{document}"/>
  <p:tag name="IGUANATEXSIZE" val="20"/>
  <p:tag name="IGUANATEXCURSOR" val="22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4.xml><?xml version="1.0" encoding="utf-8"?>
<p:tagLst xmlns:a="http://schemas.openxmlformats.org/drawingml/2006/main" xmlns:r="http://schemas.openxmlformats.org/officeDocument/2006/relationships" xmlns:p="http://schemas.openxmlformats.org/presentationml/2006/main">
  <p:tag name="OUTPUTDPI" val="1200"/>
  <p:tag name="ORIGINALHEIGHT" val="324.7094"/>
  <p:tag name="ORIGINALWIDTH" val="3087.364"/>
  <p:tag name="LATEXADDIN" val="\documentclass{article}&#10;\usepackage{amsmath}&#10;\usepackage{amsfonts}&#10;\usepackage{bm}&#10;\usepackage{mathtools}&#10;\pagestyle{empty}&#10;\usepackage{physics}&#10;&#10;&#10;\begin{document}&#10;&#10;&#10;&#10;\begin{equation*}&#10;\lim_{t_1\to t_0^+}\int_{t_0}^{t_1} I_r(t) \text{d}t = Q\quad\implies\quad I_r(t) = C(p_{rest}-\theta) \delta(t_0)&#10;\end{equation*}&#10;&#10;&#10;\end{document}"/>
  <p:tag name="IGUANATEXSIZE" val="20"/>
  <p:tag name="IGUANATEXCURSOR" val="29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5.xml><?xml version="1.0" encoding="utf-8"?>
<p:tagLst xmlns:a="http://schemas.openxmlformats.org/drawingml/2006/main" xmlns:r="http://schemas.openxmlformats.org/officeDocument/2006/relationships" xmlns:p="http://schemas.openxmlformats.org/presentationml/2006/main">
  <p:tag name="OUTPUTDPI" val="1200"/>
  <p:tag name="ORIGINALHEIGHT" val="308.2115"/>
  <p:tag name="ORIGINALWIDTH" val="2654.668"/>
  <p:tag name="LATEXADDIN" val="\documentclass{article}&#10;\usepackage{amsmath}&#10;\usepackage{amsfonts}&#10;\usepackage{bm}&#10;\usepackage{mathtools}&#10;\pagestyle{empty}&#10;\usepackage{physics}&#10;&#10;&#10;\begin{document}&#10;&#10;&#10;&#10;\begin{equation*}&#10;p(t) = p_{rest} + \frac{R}{\tau}\int_0^t \mathrm{e}^{-s/\tau}(I(t-s)+I_r(t-s))\text{d}s&#10;\end{equation*}&#10;&#10;&#10;\end{document}"/>
  <p:tag name="IGUANATEXSIZE" val="20"/>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6.xml><?xml version="1.0" encoding="utf-8"?>
<p:tagLst xmlns:a="http://schemas.openxmlformats.org/drawingml/2006/main" xmlns:r="http://schemas.openxmlformats.org/officeDocument/2006/relationships" xmlns:p="http://schemas.openxmlformats.org/presentationml/2006/main">
  <p:tag name="OUTPUTDPI" val="1200"/>
  <p:tag name="ORIGINALHEIGHT" val="569.1788"/>
  <p:tag name="ORIGINALWIDTH" val="2412.448"/>
  <p:tag name="LATEXADDIN" val="\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p:tag name="IGUANATEXSIZE" val="20"/>
  <p:tag name="IGUANATEXCURSOR" val="3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7.xml><?xml version="1.0" encoding="utf-8"?>
<p:tagLst xmlns:a="http://schemas.openxmlformats.org/drawingml/2006/main" xmlns:r="http://schemas.openxmlformats.org/officeDocument/2006/relationships" xmlns:p="http://schemas.openxmlformats.org/presentationml/2006/main">
  <p:tag name="OUTPUTDPI" val="1200"/>
  <p:tag name="ORIGINALHEIGHT" val="108.7364"/>
  <p:tag name="ORIGINALWIDTH" val="875.1406"/>
  <p:tag name="LATEXADDIN" val="\documentclass{article}&#10;\usepackage{amsmath}&#10;\usepackage{amsfonts}&#10;\usepackage{bm}&#10;\usepackage{mathtools}&#10;\pagestyle{empty}&#10;\usepackage{physics}&#10;&#10;&#10;\begin{document}&#10;&#10;&#10;&#10;\begin{equation*}&#10;R=1,\:p_{rest}=0&#10;\end{equation*}&#10;&#10;&#10;\end{document}"/>
  <p:tag name="IGUANATEXSIZE" val="16"/>
  <p:tag name="IGUANATEXCURSOR" val="20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8.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275.9655"/>
  <p:tag name="LATEXADDIN" val="\documentclass{article}&#10;\usepackage{amsmath}&#10;\usepackage{amsfonts}&#10;\usepackage{bm}&#10;\usepackage{mathtools}&#10;\pagestyle{empty}&#10;\usepackage{physics}&#10;&#10;&#10;\begin{document}&#10;&#10;&#10;&#10;\begin{equation*}&#10;\theta =1&#10;\end{equation*}&#10;&#10;&#10;\end{document}"/>
  <p:tag name="IGUANATEXSIZE" val="16"/>
  <p:tag name="IGUANATEXCURSOR" val="19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69.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7.2254"/>
  <p:tag name="LATEXADDIN" val="\documentclass{article}&#10;\usepackage{amsmath}&#10;\usepackage{amsfonts}&#10;\usepackage{bm}&#10;\usepackage{mathtools}&#10;\pagestyle{empty}&#10;\usepackage{physics}&#10;&#10;&#10;\begin{document}&#10;&#10;&#10;&#10;\begin{equation*}&#10;p(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0.4762"/>
  <p:tag name="LATEXADDIN" val="\documentclass{article}&#10;\usepackage{amsmath}&#10;\pagestyle{empty}&#10;\begin{document}&#10;&#10;\begin{equation*}&#10;I(t)&#10;\end{equation*}&#10;&#10;&#10;\end{document}"/>
  <p:tag name="IGUANATEXSIZE" val="20"/>
  <p:tag name="IGUANATEXCURSOR" val="10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0.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0.4762"/>
  <p:tag name="LATEXADDIN" val="\documentclass{article}&#10;\usepackage{amsmath}&#10;\usepackage{amsfonts}&#10;\usepackage{bm}&#10;\usepackage{mathtools}&#10;\pagestyle{empty}&#10;\usepackage{physics}&#10;&#10;&#10;\begin{document}&#10;&#10;&#10;&#10;\begin{equation*}&#10;I(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1.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677.1653"/>
  <p:tag name="LATEXADDIN" val="\documentclass{article}&#10;\usepackage{amsmath}&#10;\usepackage{amsfonts}&#10;\usepackage{bm}&#10;\usepackage{mathtools}&#10;\pagestyle{empty}&#10;\usepackage{physics}&#10;&#10;&#10;\begin{document}&#10;&#10;&#10;&#10;\begin{equation*}&#10;\beta\vcentcolon=1-1/\tau&#10;\end{equation*}&#10;&#10;&#10;\end{document}"/>
  <p:tag name="IGUANATEXSIZE" val="16"/>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2.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362.2047"/>
  <p:tag name="LATEXADDIN" val="\documentclass{article}&#10;\usepackage{amsmath}&#10;\usepackage{amsfonts}&#10;\usepackage{bm}&#10;\usepackage{mathtools}&#10;\pagestyle{empty}&#10;\usepackage{physics}&#10;&#10;&#10;\begin{document}&#10;&#10;&#10;&#10;\begin{equation*}&#10;\Delta t = 1&#10;\end{equation*}&#10;&#10;&#10;\end{document}"/>
  <p:tag name="IGUANATEXSIZE" val="16"/>
  <p:tag name="IGUANATEXCURSOR" val="19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3.xml><?xml version="1.0" encoding="utf-8"?>
<p:tagLst xmlns:a="http://schemas.openxmlformats.org/drawingml/2006/main" xmlns:r="http://schemas.openxmlformats.org/officeDocument/2006/relationships" xmlns:p="http://schemas.openxmlformats.org/presentationml/2006/main">
  <p:tag name="OUTPUTDPI" val="1200"/>
  <p:tag name="ORIGINALHEIGHT" val="569.1788"/>
  <p:tag name="ORIGINALWIDTH" val="2412.448"/>
  <p:tag name="LATEXADDIN" val="\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p:tag name="IGUANATEXSIZE" val="20"/>
  <p:tag name="IGUANATEXCURSOR" val="392"/>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4.xml><?xml version="1.0" encoding="utf-8"?>
<p:tagLst xmlns:a="http://schemas.openxmlformats.org/drawingml/2006/main" xmlns:r="http://schemas.openxmlformats.org/officeDocument/2006/relationships" xmlns:p="http://schemas.openxmlformats.org/presentationml/2006/main">
  <p:tag name="OUTPUTDPI" val="1200"/>
  <p:tag name="ORIGINALHEIGHT" val="108.7364"/>
  <p:tag name="ORIGINALWIDTH" val="875.1406"/>
  <p:tag name="LATEXADDIN" val="\documentclass{article}&#10;\usepackage{amsmath}&#10;\usepackage{amsfonts}&#10;\usepackage{bm}&#10;\usepackage{mathtools}&#10;\pagestyle{empty}&#10;\usepackage{physics}&#10;&#10;&#10;\begin{document}&#10;&#10;&#10;&#10;\begin{equation*}&#10;R=1,\:p_{rest}=0&#10;\end{equation*}&#10;&#10;&#10;\end{document}"/>
  <p:tag name="IGUANATEXSIZE" val="16"/>
  <p:tag name="IGUANATEXCURSOR" val="20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5.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275.9655"/>
  <p:tag name="LATEXADDIN" val="\documentclass{article}&#10;\usepackage{amsmath}&#10;\usepackage{amsfonts}&#10;\usepackage{bm}&#10;\usepackage{mathtools}&#10;\pagestyle{empty}&#10;\usepackage{physics}&#10;&#10;&#10;\begin{document}&#10;&#10;&#10;&#10;\begin{equation*}&#10;\theta =1&#10;\end{equation*}&#10;&#10;&#10;\end{document}"/>
  <p:tag name="IGUANATEXSIZE" val="16"/>
  <p:tag name="IGUANATEXCURSOR" val="19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7.2254"/>
  <p:tag name="LATEXADDIN" val="\documentclass{article}&#10;\usepackage{amsmath}&#10;\usepackage{amsfonts}&#10;\usepackage{bm}&#10;\usepackage{mathtools}&#10;\pagestyle{empty}&#10;\usepackage{physics}&#10;&#10;&#10;\begin{document}&#10;&#10;&#10;&#10;\begin{equation*}&#10;p(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7.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0.4762"/>
  <p:tag name="LATEXADDIN" val="\documentclass{article}&#10;\usepackage{amsmath}&#10;\usepackage{amsfonts}&#10;\usepackage{bm}&#10;\usepackage{mathtools}&#10;\pagestyle{empty}&#10;\usepackage{physics}&#10;&#10;&#10;\begin{document}&#10;&#10;&#10;&#10;\begin{equation*}&#10;I(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8.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677.1653"/>
  <p:tag name="LATEXADDIN" val="\documentclass{article}&#10;\usepackage{amsmath}&#10;\usepackage{amsfonts}&#10;\usepackage{bm}&#10;\usepackage{mathtools}&#10;\pagestyle{empty}&#10;\usepackage{physics}&#10;&#10;&#10;\begin{document}&#10;&#10;&#10;&#10;\begin{equation*}&#10;\beta\vcentcolon=1-1/\tau&#10;\end{equation*}&#10;&#10;&#10;\end{document}"/>
  <p:tag name="IGUANATEXSIZE" val="16"/>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79.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362.2047"/>
  <p:tag name="LATEXADDIN" val="\documentclass{article}&#10;\usepackage{amsmath}&#10;\usepackage{amsfonts}&#10;\usepackage{bm}&#10;\usepackage{mathtools}&#10;\pagestyle{empty}&#10;\usepackage{physics}&#10;&#10;&#10;\begin{document}&#10;&#10;&#10;&#10;\begin{equation*}&#10;\Delta t = 1&#10;\end{equation*}&#10;&#10;&#10;\end{document}"/>
  <p:tag name="IGUANATEXSIZE" val="16"/>
  <p:tag name="IGUANATEXCURSOR" val="19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207.724"/>
  <p:tag name="LATEXADDIN" val="\documentclass{article}&#10;\usepackage{amsmath}&#10;\pagestyle{empty}&#10;\begin{document}&#10;&#10;\begin{equation*}&#10;S(t)&#10;\end{equation*}&#10;&#10;&#10;\end{document}"/>
  <p:tag name="IGUANATEXSIZE" val="20"/>
  <p:tag name="IGUANATEXCURSOR" val="10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0.xml><?xml version="1.0" encoding="utf-8"?>
<p:tagLst xmlns:a="http://schemas.openxmlformats.org/drawingml/2006/main" xmlns:r="http://schemas.openxmlformats.org/officeDocument/2006/relationships" xmlns:p="http://schemas.openxmlformats.org/presentationml/2006/main">
  <p:tag name="OUTPUTDPI" val="1200"/>
  <p:tag name="ORIGINALHEIGHT" val="569.1788"/>
  <p:tag name="ORIGINALWIDTH" val="2412.448"/>
  <p:tag name="LATEXADDIN" val="\documentclass{article}&#10;\usepackage{amsmath}&#10;\usepackage{amsfonts}&#10;\usepackage{bm}&#10;\usepackage{mathtools}&#10;\pagestyle{empty}&#10;\usepackage{physics}&#10;\usepackage{upgreek}&#10;&#10;&#10;\begin{document}&#10;&#10;&#10;&#10;\begin{equation*}&#10;p(t+1) = \underbrace{\beta p(t)}_{\text{Leakage}}+\underbrace{\sum_{j=1}^Jw_jS_j(t)}_{\text{Integration}} - \underbrace{\uptheta(p(t)-1)}_{\text{Firing}}&#10;\end{equation*}&#10;&#10;&#10;\end{document}"/>
  <p:tag name="IGUANATEXSIZE" val="20"/>
  <p:tag name="IGUANATEXCURSOR" val="25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1.xml><?xml version="1.0" encoding="utf-8"?>
<p:tagLst xmlns:a="http://schemas.openxmlformats.org/drawingml/2006/main" xmlns:r="http://schemas.openxmlformats.org/officeDocument/2006/relationships" xmlns:p="http://schemas.openxmlformats.org/presentationml/2006/main">
  <p:tag name="OUTPUTDPI" val="1200"/>
  <p:tag name="ORIGINALHEIGHT" val="303.712"/>
  <p:tag name="ORIGINALWIDTH" val="338.2077"/>
  <p:tag name="LATEXADDIN" val="\documentclass{article}&#10;\usepackage{amsmath}&#10;\usepackage{amsfonts}&#10;\usepackage{bm}&#10;\usepackage{mathtools}&#10;\pagestyle{empty}&#10;\usepackage{physics}&#10;&#10;&#10;\begin{document}&#10;&#10;&#10;&#10;\begin{equation*}&#10;\underbrace{\beta p(t)}_{\text{Leakage}}&#10;\end{equation*}&#10;&#10;&#10;\end{document}"/>
  <p:tag name="IGUANATEXSIZE" val="20"/>
  <p:tag name="IGUANATEXCURSOR" val="22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2.xml><?xml version="1.0" encoding="utf-8"?>
<p:tagLst xmlns:a="http://schemas.openxmlformats.org/drawingml/2006/main" xmlns:r="http://schemas.openxmlformats.org/officeDocument/2006/relationships" xmlns:p="http://schemas.openxmlformats.org/presentationml/2006/main">
  <p:tag name="OUTPUTDPI" val="1200"/>
  <p:tag name="ORIGINALHEIGHT" val="108.7364"/>
  <p:tag name="ORIGINALWIDTH" val="875.1406"/>
  <p:tag name="LATEXADDIN" val="\documentclass{article}&#10;\usepackage{amsmath}&#10;\usepackage{amsfonts}&#10;\usepackage{bm}&#10;\usepackage{mathtools}&#10;\pagestyle{empty}&#10;\usepackage{physics}&#10;&#10;&#10;\begin{document}&#10;&#10;&#10;&#10;\begin{equation*}&#10;R=1,\:p_{rest}=0&#10;\end{equation*}&#10;&#10;&#10;\end{document}"/>
  <p:tag name="IGUANATEXSIZE" val="16"/>
  <p:tag name="IGUANATEXCURSOR" val="201"/>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3.xml><?xml version="1.0" encoding="utf-8"?>
<p:tagLst xmlns:a="http://schemas.openxmlformats.org/drawingml/2006/main" xmlns:r="http://schemas.openxmlformats.org/officeDocument/2006/relationships" xmlns:p="http://schemas.openxmlformats.org/presentationml/2006/main">
  <p:tag name="OUTPUTDPI" val="1200"/>
  <p:tag name="ORIGINALHEIGHT" val="89.23882"/>
  <p:tag name="ORIGINALWIDTH" val="275.9655"/>
  <p:tag name="LATEXADDIN" val="\documentclass{article}&#10;\usepackage{amsmath}&#10;\usepackage{amsfonts}&#10;\usepackage{bm}&#10;\usepackage{mathtools}&#10;\pagestyle{empty}&#10;\usepackage{physics}&#10;&#10;&#10;\begin{document}&#10;&#10;&#10;&#10;\begin{equation*}&#10;\theta =1&#10;\end{equation*}&#10;&#10;&#10;\end{document}"/>
  <p:tag name="IGUANATEXSIZE" val="16"/>
  <p:tag name="IGUANATEXCURSOR" val="194"/>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4.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7.2254"/>
  <p:tag name="LATEXADDIN" val="\documentclass{article}&#10;\usepackage{amsmath}&#10;\usepackage{amsfonts}&#10;\usepackage{bm}&#10;\usepackage{mathtools}&#10;\pagestyle{empty}&#10;\usepackage{physics}&#10;&#10;&#10;\begin{document}&#10;&#10;&#10;&#10;\begin{equation*}&#10;p(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5.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0.4762"/>
  <p:tag name="LATEXADDIN" val="\documentclass{article}&#10;\usepackage{amsmath}&#10;\usepackage{amsfonts}&#10;\usepackage{bm}&#10;\usepackage{mathtools}&#10;\pagestyle{empty}&#10;\usepackage{physics}&#10;&#10;&#10;\begin{document}&#10;&#10;&#10;&#10;\begin{equation*}&#10;I(t)&#10;\end{equation*}&#10;&#10;&#10;\end{document}"/>
  <p:tag name="IGUANATEXSIZE" val="16"/>
  <p:tag name="IGUANATEXCURSOR" val="18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6.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677.1653"/>
  <p:tag name="LATEXADDIN" val="\documentclass{article}&#10;\usepackage{amsmath}&#10;\usepackage{amsfonts}&#10;\usepackage{bm}&#10;\usepackage{mathtools}&#10;\pagestyle{empty}&#10;\usepackage{physics}&#10;&#10;&#10;\begin{document}&#10;&#10;&#10;&#10;\begin{equation*}&#10;\beta\vcentcolon=1-1/\tau&#10;\end{equation*}&#10;&#10;&#10;\end{document}"/>
  <p:tag name="IGUANATEXSIZE" val="16"/>
  <p:tag name="IGUANATEXCURSOR" val="210"/>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7.xml><?xml version="1.0" encoding="utf-8"?>
<p:tagLst xmlns:a="http://schemas.openxmlformats.org/drawingml/2006/main" xmlns:r="http://schemas.openxmlformats.org/officeDocument/2006/relationships" xmlns:p="http://schemas.openxmlformats.org/presentationml/2006/main">
  <p:tag name="OUTPUTDPI" val="1200"/>
  <p:tag name="ORIGINALHEIGHT" val="90.73866"/>
  <p:tag name="ORIGINALWIDTH" val="362.2047"/>
  <p:tag name="LATEXADDIN" val="\documentclass{article}&#10;\usepackage{amsmath}&#10;\usepackage{amsfonts}&#10;\usepackage{bm}&#10;\usepackage{mathtools}&#10;\pagestyle{empty}&#10;\usepackage{physics}&#10;&#10;&#10;\begin{document}&#10;&#10;&#10;&#10;\begin{equation*}&#10;\Delta t = 1&#10;\end{equation*}&#10;&#10;&#10;\end{document}"/>
  <p:tag name="IGUANATEXSIZE" val="16"/>
  <p:tag name="IGUANATEXCURSOR" val="197"/>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88.xml><?xml version="1.0" encoding="utf-8"?>
<p:tagLst xmlns:a="http://schemas.openxmlformats.org/drawingml/2006/main" xmlns:r="http://schemas.openxmlformats.org/officeDocument/2006/relationships" xmlns:p="http://schemas.openxmlformats.org/presentationml/2006/main">
  <p:tag name="OUTPUTDPI" val="1200"/>
  <p:tag name="ORIGINALHEIGHT" val="3655.043"/>
  <p:tag name="ORIGINALWIDTH" val="4294.713"/>
  <p:tag name="LATEXADDIN" val="\documentclass{article}&#10;\usepackage{algorithm}&#10;\usepackage{algpseudocode}&#10;\usepackage{amsmath}&#10;\usepackage{amsfonts}&#10;\usepackage{bm}&#10;\usepackage{mathtools}&#10;\pagestyle{empty}&#10;\usepackage{physics}&#10;\newcommand{\myexp}[2]{\mathrm{e}^{-(t_{#1} -t_{#2})/\tau_+}}&#10;&#10;\begin{document}&#10;&#10;&#10;\begin{algorithm}[ht]&#10;    \begin{algorithmic}&#10;        \Require $ \{I(t)\}_{t=1,\dots,T};n_{ref}; \beta;\beta_\theta,\gamma$  &#10;        \Ensure $ n_{ref}\in\mathbb{N};\beta\leq1; \beta_\theta\leq1; \gamma \geq0$&#10;        \State $p(0) \gets 0$&#10;        \State $\theta(0)\gets1 $&#10;        \State $\Delta t_{ref} \gets 0 $&#10;        \For{$t=1,2,\dots,T$}&#10;            \If{$\Delta t_{ref} \geq 1 $ }\Comment{Check if we are in refractory period}&#10;                \State $p(t) \gets p(t-1)$&#10;                \State $\theta(t) \gets \beta_\theta ( \theta(t-1) -1) $&#10;                \State $ \Delta t_{ref} \gets \Delta t_{ref} -1$&#10;                \State $ S(t) \gets 0$&#10;            \ElsIf{$p(t-1) \geq\theta(t-1) $} \Comment{Check if we have exceeded the threshold}&#10;                \State $p(t) \gets p(t-1)-\theta(t-1)$&#10;                \State $ \theta(t) \gets \theta(t-1) + \gamma$&#10;                \State $ \Delta t_{ref} \gets n_{ref}$&#10;                \State $S(t) \gets 1$&#10;            \Else&#10;                \State $p(t) \gets \beta p(t-1) + I(t) $  \Comment{Membrane Leak and Integration}&#10;                \State $\theta(t) \gets \beta_\theta ( \theta(t-1) -1) $&#10;                \State $S(t) \gets 0$&#10;            \EndIf&#10;        \EndFor\\&#10;    \Return $ \{p(t)\}_{t=1,\dots,T};\{S(t)\}_{t=1,\dots,T}$&#10;    \end{algorithmic}&#10;\end{algorithm}&#10;&#10;\end{document}"/>
  <p:tag name="IGUANATEXSIZE" val="24"/>
  <p:tag name="IGUANATEXCURSOR" val="1563"/>
  <p:tag name="TRANSPARENCY" val="True"/>
  <p:tag name="LATEXENGINEID" val="0"/>
  <p:tag name="TEMPFOLDER" val="C:\Users\latta\UNI\Master_Thesis\Presentations\temp\"/>
  <p:tag name="LATEXFORMHEIGHT" val="572.4"/>
  <p:tag name="LATEXFORMWIDTH" val="1158"/>
  <p:tag name="LATEXFORMWRAP" val="True"/>
  <p:tag name="BITMAPVECTOR" val="0"/>
</p:tagLst>
</file>

<file path=ppt/tags/tag89.xml><?xml version="1.0" encoding="utf-8"?>
<p:tagLst xmlns:a="http://schemas.openxmlformats.org/drawingml/2006/main" xmlns:r="http://schemas.openxmlformats.org/officeDocument/2006/relationships" xmlns:p="http://schemas.openxmlformats.org/presentationml/2006/main">
  <p:tag name="OUTPUTDPI" val="1200"/>
  <p:tag name="ORIGINALHEIGHT" val="114.7357"/>
  <p:tag name="ORIGINALWIDTH" val="563.9295"/>
  <p:tag name="LATEXADDIN" val="\documentclass{article}&#10;\usepackage{amsmath}&#10;\usepackage{amsfonts}&#10;\usepackage{bm}&#10;\usepackage{mathtools}&#10;\pagestyle{empty}&#10;\usepackage{physics}&#10;&#10;\begin{document}&#10;&#10;\begin{align*}&#10;t_{\text{pre}}-t_{\text{post}}&#10;\end{align*}&#10;&#10;&#10;&#10;&#10;\end{document}"/>
  <p:tag name="IGUANATEXSIZE" val="24"/>
  <p:tag name="IGUANATEXCURSOR" val="209"/>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197.2254"/>
  <p:tag name="LATEXADDIN" val="\documentclass{article}&#10;\usepackage{amsmath}&#10;\pagestyle{empty}&#10;\begin{document}&#10;&#10;\begin{equation*}&#10;p(t)&#10;\end{equation*}&#10;&#10;&#10;\end{document}"/>
  <p:tag name="IGUANATEXSIZE" val="20"/>
  <p:tag name="IGUANATEXCURSOR" val="103"/>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0.xml><?xml version="1.0" encoding="utf-8"?>
<p:tagLst xmlns:a="http://schemas.openxmlformats.org/drawingml/2006/main" xmlns:r="http://schemas.openxmlformats.org/officeDocument/2006/relationships" xmlns:p="http://schemas.openxmlformats.org/presentationml/2006/main">
  <p:tag name="OUTPUTDPI" val="1200"/>
  <p:tag name="ORIGINALHEIGHT" val="94.48819"/>
  <p:tag name="ORIGINALWIDTH" val="367.4541"/>
  <p:tag name="LATEXADDIN" val="\documentclass{article}&#10;\usepackage{amsmath}&#10;\usepackage{amsfonts}&#10;\usepackage{bm}&#10;\usepackage{mathtools}&#10;\pagestyle{empty}&#10;\usepackage{physics}&#10;&#10;&#10;\begin{document}&#10;&#10;&#10;&#10;\begin{equation*}&#10;\Delta t &lt;0&#10;\end{equation*}&#10;&#10;&#10;\end{document}"/>
  <p:tag name="IGUANATEXSIZE" val="20"/>
  <p:tag name="IGUANATEXCURSOR" val="19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1.xml><?xml version="1.0" encoding="utf-8"?>
<p:tagLst xmlns:a="http://schemas.openxmlformats.org/drawingml/2006/main" xmlns:r="http://schemas.openxmlformats.org/officeDocument/2006/relationships" xmlns:p="http://schemas.openxmlformats.org/presentationml/2006/main">
  <p:tag name="OUTPUTDPI" val="1200"/>
  <p:tag name="ORIGINALHEIGHT" val="94.48819"/>
  <p:tag name="ORIGINALWIDTH" val="367.4541"/>
  <p:tag name="LATEXADDIN" val="\documentclass{article}&#10;\usepackage{amsmath}&#10;\usepackage{amsfonts}&#10;\usepackage{bm}&#10;\usepackage{mathtools}&#10;\pagestyle{empty}&#10;\usepackage{physics}&#10;&#10;&#10;\begin{document}&#10;&#10;&#10;&#10;\begin{equation*}&#10;\Delta t &gt;0&#10;\end{equation*}&#10;&#10;&#10;\end{document}"/>
  <p:tag name="IGUANATEXSIZE" val="20"/>
  <p:tag name="IGUANATEXCURSOR" val="19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2.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38.99512"/>
  <p:tag name="LATEXADDIN" val="\documentclass{article}&#10;\usepackage{amsmath}&#10;\usepackage{amsfonts}&#10;\usepackage{bm}&#10;\usepackage{mathtools}&#10;\pagestyle{empty}&#10;\usepackage{physics}&#10;&#10;&#10;\begin{document}&#10;&#10;&#10;&#10;\begin{equation*}&#10;t&#10;\end{equation*}&#10;&#10;&#10;\end{document}"/>
  <p:tag name="IGUANATEXSIZE" val="20"/>
  <p:tag name="IGUANATEXCURSOR" val="186"/>
  <p:tag name="TRANSPARENCY" val="False"/>
  <p:tag name="LATEXENGINEID" val="0"/>
  <p:tag name="TEMPFOLDER" val="C:\Users\latta\UNI\Master_Thesis\Presentations\temp\"/>
  <p:tag name="LATEXFORMHEIGHT" val="312"/>
  <p:tag name="LATEXFORMWIDTH" val="384"/>
  <p:tag name="LATEXFORMWRAP" val="True"/>
  <p:tag name="BITMAPVECTOR" val="0"/>
</p:tagLst>
</file>

<file path=ppt/tags/tag93.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38.99512"/>
  <p:tag name="LATEXADDIN" val="\documentclass{article}&#10;\usepackage{amsmath}&#10;\usepackage{amsfonts}&#10;\usepackage{bm}&#10;\usepackage{mathtools}&#10;\pagestyle{empty}&#10;\usepackage{physics}&#10;&#10;&#10;\begin{document}&#10;&#10;&#10;&#10;\begin{equation*}&#10;t&#10;\end{equation*}&#10;&#10;&#10;\end{document}"/>
  <p:tag name="IGUANATEXSIZE" val="20"/>
  <p:tag name="IGUANATEXCURSOR" val="186"/>
  <p:tag name="TRANSPARENCY" val="False"/>
  <p:tag name="LATEXENGINEID" val="0"/>
  <p:tag name="TEMPFOLDER" val="C:\Users\latta\UNI\Master_Thesis\Presentations\temp\"/>
  <p:tag name="LATEXFORMHEIGHT" val="312"/>
  <p:tag name="LATEXFORMWIDTH" val="384"/>
  <p:tag name="LATEXFORMWRAP" val="True"/>
  <p:tag name="BITMAPVECTOR" val="0"/>
</p:tagLst>
</file>

<file path=ppt/tags/tag94.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38.99512"/>
  <p:tag name="LATEXADDIN" val="\documentclass{article}&#10;\usepackage{amsmath}&#10;\usepackage{amsfonts}&#10;\usepackage{bm}&#10;\usepackage{mathtools}&#10;\pagestyle{empty}&#10;\usepackage{physics}&#10;&#10;&#10;\begin{document}&#10;&#10;&#10;&#10;\begin{equation*}&#10;t&#10;\end{equation*}&#10;&#10;&#10;\end{document}"/>
  <p:tag name="IGUANATEXSIZE" val="20"/>
  <p:tag name="IGUANATEXCURSOR" val="186"/>
  <p:tag name="TRANSPARENCY" val="False"/>
  <p:tag name="LATEXENGINEID" val="0"/>
  <p:tag name="TEMPFOLDER" val="C:\Users\latta\UNI\Master_Thesis\Presentations\temp\"/>
  <p:tag name="LATEXFORMHEIGHT" val="312"/>
  <p:tag name="LATEXFORMWIDTH" val="384"/>
  <p:tag name="LATEXFORMWRAP" val="True"/>
  <p:tag name="BITMAPVECTOR" val="0"/>
</p:tagLst>
</file>

<file path=ppt/tags/tag95.xml><?xml version="1.0" encoding="utf-8"?>
<p:tagLst xmlns:a="http://schemas.openxmlformats.org/drawingml/2006/main" xmlns:r="http://schemas.openxmlformats.org/officeDocument/2006/relationships" xmlns:p="http://schemas.openxmlformats.org/presentationml/2006/main">
  <p:tag name="OUTPUTDPI" val="1200"/>
  <p:tag name="ORIGINALHEIGHT" val="80.24"/>
  <p:tag name="ORIGINALWIDTH" val="38.99512"/>
  <p:tag name="LATEXADDIN" val="\documentclass{article}&#10;\usepackage{amsmath}&#10;\usepackage{amsfonts}&#10;\usepackage{bm}&#10;\usepackage{mathtools}&#10;\pagestyle{empty}&#10;\usepackage{physics}&#10;&#10;&#10;\begin{document}&#10;&#10;&#10;&#10;\begin{equation*}&#10;t&#10;\end{equation*}&#10;&#10;&#10;\end{document}"/>
  <p:tag name="IGUANATEXSIZE" val="20"/>
  <p:tag name="IGUANATEXCURSOR" val="186"/>
  <p:tag name="TRANSPARENCY" val="False"/>
  <p:tag name="LATEXENGINEID" val="0"/>
  <p:tag name="TEMPFOLDER" val="C:\Users\latta\UNI\Master_Thesis\Presentations\temp\"/>
  <p:tag name="LATEXFORMHEIGHT" val="312"/>
  <p:tag name="LATEXFORMWIDTH" val="384"/>
  <p:tag name="LATEXFORMWRAP" val="True"/>
  <p:tag name="BITMAPVECTOR" val="0"/>
</p:tagLst>
</file>

<file path=ppt/tags/tag96.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353.2058"/>
  <p:tag name="LATEXADDIN" val="\documentclass{article}&#10;\usepackage{amsmath}&#10;\usepackage{amsfonts}&#10;\usepackage{bm}&#10;\usepackage{mathtools}&#10;\pagestyle{empty}&#10;\usepackage{physics}&#10;&#10;&#10;\begin{document}&#10;&#10;&#10;&#10;\begin{equation*}&#10;S_{pre}(t)&#10;\end{equation*}&#10;&#10;&#10;\end{document}"/>
  <p:tag name="IGUANATEXSIZE" val="20"/>
  <p:tag name="IGUANATEXCURSOR" val="19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7.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353.2058"/>
  <p:tag name="LATEXADDIN" val="\documentclass{article}&#10;\usepackage{amsmath}&#10;\usepackage{amsfonts}&#10;\usepackage{bm}&#10;\usepackage{mathtools}&#10;\pagestyle{empty}&#10;\usepackage{physics}&#10;&#10;&#10;\begin{document}&#10;&#10;&#10;&#10;\begin{equation*}&#10;S_{pre}(t)&#10;\end{equation*}&#10;&#10;&#10;\end{document}"/>
  <p:tag name="IGUANATEXSIZE" val="20"/>
  <p:tag name="IGUANATEXCURSOR" val="195"/>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8.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391.4511"/>
  <p:tag name="LATEXADDIN" val="\documentclass{article}&#10;\usepackage{amsmath}&#10;\usepackage{amsfonts}&#10;\usepackage{bm}&#10;\usepackage{mathtools}&#10;\pagestyle{empty}&#10;\usepackage{physics}&#10;&#10;&#10;\begin{document}&#10;&#10;&#10;&#10;\begin{equation*}&#10;S_{post}(t)&#10;\end{equation*}&#10;&#10;&#10;\end{document}"/>
  <p:tag name="IGUANATEXSIZE" val="20"/>
  <p:tag name="IGUANATEXCURSOR" val="196"/>
  <p:tag name="TRANSPARENCY" val="True"/>
  <p:tag name="LATEXENGINEID" val="0"/>
  <p:tag name="TEMPFOLDER" val="C:\Users\latta\UNI\Master_Thesis\Presentations\temp\"/>
  <p:tag name="LATEXFORMHEIGHT" val="312"/>
  <p:tag name="LATEXFORMWIDTH" val="384"/>
  <p:tag name="LATEXFORMWRAP" val="True"/>
  <p:tag name="BITMAPVECTOR" val="0"/>
</p:tagLst>
</file>

<file path=ppt/tags/tag99.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391.4511"/>
  <p:tag name="LATEXADDIN" val="\documentclass{article}&#10;\usepackage{amsmath}&#10;\usepackage{amsfonts}&#10;\usepackage{bm}&#10;\usepackage{mathtools}&#10;\pagestyle{empty}&#10;\usepackage{physics}&#10;&#10;&#10;\begin{document}&#10;&#10;&#10;&#10;\begin{equation*}&#10;S_{post}(t)&#10;\end{equation*}&#10;&#10;&#10;\end{document}"/>
  <p:tag name="IGUANATEXSIZE" val="20"/>
  <p:tag name="IGUANATEXCURSOR" val="196"/>
  <p:tag name="TRANSPARENCY" val="True"/>
  <p:tag name="LATEXENGINEID" val="0"/>
  <p:tag name="TEMPFOLDER" val="C:\Users\latta\UNI\Master_Thesis\Presentations\temp\"/>
  <p:tag name="LATEXFORMHEIGHT" val="312"/>
  <p:tag name="LATEXFORMWIDTH" val="384"/>
  <p:tag name="LATEXFORMWRAP" val="True"/>
  <p:tag name="BITMAPVECTOR" val="0"/>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9B0014"/>
      </a:accent1>
      <a:accent2>
        <a:srgbClr val="70AD47"/>
      </a:accent2>
      <a:accent3>
        <a:srgbClr val="4472C4"/>
      </a:accent3>
      <a:accent4>
        <a:srgbClr val="FFC000"/>
      </a:accent4>
      <a:accent5>
        <a:srgbClr val="954F72"/>
      </a:accent5>
      <a:accent6>
        <a:srgbClr val="ED7D31"/>
      </a:accent6>
      <a:hlink>
        <a:srgbClr val="9B0014"/>
      </a:hlink>
      <a:folHlink>
        <a:srgbClr val="0097A7"/>
      </a:folHlink>
    </a:clrScheme>
    <a:fontScheme name="Latex fonts">
      <a:majorFont>
        <a:latin typeface="CMU Concrete"/>
        <a:ea typeface=""/>
        <a:cs typeface=""/>
      </a:majorFont>
      <a:minorFont>
        <a:latin typeface="CMU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lgn="l">
          <a:defRPr sz="1600" dirty="0">
            <a:latin typeface="Lexend Light" panose="020B0604020202020204" charset="0"/>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F15C0AFF-0003-418D-9277-4E4E618E5DC5}">
  <we:reference id="wa104051163" version="1.2.0.3" store="en-US" storeType="OMEX"/>
  <we:alternateReferences>
    <we:reference id="WA104051163" version="1.2.0.3" store="WA10405116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Ion Boardroom</Template>
  <TotalTime>1515</TotalTime>
  <Words>1974</Words>
  <Application>Microsoft Office PowerPoint</Application>
  <PresentationFormat>On-screen Show (16:9)</PresentationFormat>
  <Paragraphs>255</Paragraphs>
  <Slides>55</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Lexend Light</vt:lpstr>
      <vt:lpstr>Arial</vt:lpstr>
      <vt:lpstr>Calibri</vt:lpstr>
      <vt:lpstr>Cambria Math</vt:lpstr>
      <vt:lpstr>Courier New</vt:lpstr>
      <vt:lpstr>Simple Light</vt:lpstr>
      <vt:lpstr>Spike-Time Dependent Plasticity Learning Techniques for Event-Based Signals</vt:lpstr>
      <vt:lpstr>Table of contents</vt:lpstr>
      <vt:lpstr>Spiking Neural Networks: why?</vt:lpstr>
      <vt:lpstr>Spiking Neural Networks: how?</vt:lpstr>
      <vt:lpstr>Choosing the neuron model</vt:lpstr>
      <vt:lpstr>PowerPoint Presentation</vt:lpstr>
      <vt:lpstr>PowerPoint Presentation</vt:lpstr>
      <vt:lpstr>LIF Model</vt:lpstr>
      <vt:lpstr>Reset Mechanism</vt:lpstr>
      <vt:lpstr>Reset Mechanism</vt:lpstr>
      <vt:lpstr>Reset Mechanism</vt:lpstr>
      <vt:lpstr>Reset Mechanism</vt:lpstr>
      <vt:lpstr>Reset Mechanism</vt:lpstr>
      <vt:lpstr>Reset Mechanism</vt:lpstr>
      <vt:lpstr>Reset Mechanism</vt:lpstr>
      <vt:lpstr>Reset Mechanism</vt:lpstr>
      <vt:lpstr>Reset Mechanism</vt:lpstr>
      <vt:lpstr>LIF implementation</vt:lpstr>
      <vt:lpstr>LIF implementation</vt:lpstr>
      <vt:lpstr>LIF implementation</vt:lpstr>
      <vt:lpstr>PowerPoint Presentation</vt:lpstr>
      <vt:lpstr>Training SNNs</vt:lpstr>
      <vt:lpstr>Training SNNs</vt:lpstr>
      <vt:lpstr>Spike-time Dependent Synaptic Plasticity </vt:lpstr>
      <vt:lpstr>STDP learning window</vt:lpstr>
      <vt:lpstr>Derivation of STDP</vt:lpstr>
      <vt:lpstr>PowerPoint Presentation</vt:lpstr>
      <vt:lpstr>PowerPoint Presentation</vt:lpstr>
      <vt:lpstr>PowerPoint Presentation</vt:lpstr>
      <vt:lpstr>PowerPoint Presentation</vt:lpstr>
      <vt:lpstr>The algorithm</vt:lpstr>
      <vt:lpstr>Continuous time algorithm</vt:lpstr>
      <vt:lpstr>Proof</vt:lpstr>
      <vt:lpstr>Proof</vt:lpstr>
      <vt:lpstr>Proof</vt:lpstr>
      <vt:lpstr>Proof</vt:lpstr>
      <vt:lpstr>Proof</vt:lpstr>
      <vt:lpstr>Proof</vt:lpstr>
      <vt:lpstr>Proof</vt:lpstr>
      <vt:lpstr>Proof</vt:lpstr>
      <vt:lpstr>Proof</vt:lpstr>
      <vt:lpstr>PowerPoint Presentation</vt:lpstr>
      <vt:lpstr>Explorative Experiments</vt:lpstr>
      <vt:lpstr>Setting</vt:lpstr>
      <vt:lpstr>Weights Convergence</vt:lpstr>
      <vt:lpstr>Spike Trains with Correlated Inputs </vt:lpstr>
      <vt:lpstr>Spike Trains with Correlated Inputs </vt:lpstr>
      <vt:lpstr>Spike Trains with Latency </vt:lpstr>
      <vt:lpstr>Spike Trains with Patterns </vt:lpstr>
      <vt:lpstr>Spike Trains with Patterns </vt:lpstr>
      <vt:lpstr>STDP properties from literature</vt:lpstr>
      <vt:lpstr>Future Works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Jacopo Pegoraro</dc:title>
  <dc:creator>Jacopo Pegoraro</dc:creator>
  <cp:lastModifiedBy>Gianmarco Lattaruolo</cp:lastModifiedBy>
  <cp:revision>751</cp:revision>
  <dcterms:modified xsi:type="dcterms:W3CDTF">2024-04-12T17:51:03Z</dcterms:modified>
</cp:coreProperties>
</file>